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42"/>
  </p:notesMasterIdLst>
  <p:sldIdLst>
    <p:sldId id="441" r:id="rId3"/>
    <p:sldId id="446" r:id="rId4"/>
    <p:sldId id="293" r:id="rId5"/>
    <p:sldId id="444" r:id="rId6"/>
    <p:sldId id="369" r:id="rId7"/>
    <p:sldId id="258" r:id="rId8"/>
    <p:sldId id="450" r:id="rId9"/>
    <p:sldId id="361" r:id="rId10"/>
    <p:sldId id="364" r:id="rId11"/>
    <p:sldId id="451" r:id="rId12"/>
    <p:sldId id="365" r:id="rId13"/>
    <p:sldId id="454" r:id="rId14"/>
    <p:sldId id="363" r:id="rId15"/>
    <p:sldId id="453" r:id="rId16"/>
    <p:sldId id="280" r:id="rId17"/>
    <p:sldId id="344" r:id="rId18"/>
    <p:sldId id="338" r:id="rId19"/>
    <p:sldId id="358" r:id="rId20"/>
    <p:sldId id="259" r:id="rId21"/>
    <p:sldId id="269" r:id="rId22"/>
    <p:sldId id="266" r:id="rId23"/>
    <p:sldId id="267" r:id="rId24"/>
    <p:sldId id="264" r:id="rId25"/>
    <p:sldId id="270" r:id="rId26"/>
    <p:sldId id="271" r:id="rId27"/>
    <p:sldId id="455" r:id="rId28"/>
    <p:sldId id="268" r:id="rId29"/>
    <p:sldId id="368" r:id="rId30"/>
    <p:sldId id="282" r:id="rId31"/>
    <p:sldId id="283" r:id="rId32"/>
    <p:sldId id="457" r:id="rId33"/>
    <p:sldId id="279" r:id="rId34"/>
    <p:sldId id="456" r:id="rId35"/>
    <p:sldId id="442" r:id="rId36"/>
    <p:sldId id="289" r:id="rId37"/>
    <p:sldId id="262" r:id="rId38"/>
    <p:sldId id="298" r:id="rId39"/>
    <p:sldId id="281" r:id="rId40"/>
    <p:sldId id="440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5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5DE02-5091-4AEB-B404-416F59E48FF9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41CCF-226A-45F6-A3D5-5C4C2FAFDE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43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GB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1EC6-A671-42FD-90EE-43B6E26C16D7}" type="datetime1">
              <a:rPr lang="ru-RU" smtClean="0"/>
              <a:t>25.09.2023</a:t>
            </a:fld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7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B985-BC7E-466E-9927-9ACC3C876E4E}" type="datetime1">
              <a:rPr lang="ru-RU" smtClean="0"/>
              <a:t>25.09.2023</a:t>
            </a:fld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42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7DEC-3B66-46E0-8F19-D75B9006D529}" type="datetime1">
              <a:rPr lang="ru-RU" smtClean="0"/>
              <a:t>25.09.2023</a:t>
            </a:fld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00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рошюра 2 страниц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857CFB-08FC-403D-AE20-098E3031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6691" y="6393118"/>
            <a:ext cx="384048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8D2DC0BF-06D9-4159-8860-53023783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865" y="6393118"/>
            <a:ext cx="440575" cy="365125"/>
          </a:xfrm>
        </p:spPr>
        <p:txBody>
          <a:bodyPr/>
          <a:lstStyle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4C2D5F-609A-4A5A-8451-63D20D8D2F9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7AA96A-4865-4030-B1B3-1440019711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6691" y="275087"/>
            <a:ext cx="4123112" cy="443520"/>
          </a:xfrm>
          <a:noFill/>
        </p:spPr>
        <p:txBody>
          <a:bodyPr>
            <a:normAutofit/>
          </a:bodyPr>
          <a:lstStyle>
            <a:lvl1pPr algn="l">
              <a:defRPr sz="1000" b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Подзаголовок: Ссылки на использованную литературу: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7C23236-20CD-4D72-AA7F-E43ADF9D6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6691" y="765175"/>
            <a:ext cx="4123112" cy="471930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1EBB6F5-7EDB-4D62-BBC3-8D15C09424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196" y="3828005"/>
            <a:ext cx="4123112" cy="2476554"/>
          </a:xfrm>
        </p:spPr>
        <p:txBody>
          <a:bodyPr>
            <a:normAutofit/>
          </a:bodyPr>
          <a:lstStyle>
            <a:lvl1pPr marL="0" indent="0" algn="just">
              <a:lnSpc>
                <a:spcPct val="125000"/>
              </a:lnSpc>
              <a:spcBef>
                <a:spcPts val="600"/>
              </a:spcBef>
              <a:buNone/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EDFF81D-23D9-4B0B-94DB-9BC047C578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4196" y="275087"/>
            <a:ext cx="4123112" cy="2968163"/>
          </a:xfrm>
          <a:solidFill>
            <a:srgbClr val="CBCBCB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ru-RU" dirty="0"/>
              <a:t>ФОТО №2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30D413C-3590-4E81-8A89-EEA64B3DE491}"/>
              </a:ext>
            </a:extLst>
          </p:cNvPr>
          <p:cNvSpPr>
            <a:spLocks noGrp="1" noChangeAspect="1"/>
          </p:cNvSpPr>
          <p:nvPr>
            <p:ph type="subTitle" idx="1"/>
          </p:nvPr>
        </p:nvSpPr>
        <p:spPr>
          <a:xfrm>
            <a:off x="4754880" y="5573039"/>
            <a:ext cx="4064923" cy="73152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5718" t="8169" r="5718" b="8169"/>
            </a:stretch>
          </a:blipFill>
        </p:spPr>
        <p:txBody>
          <a:bodyPr/>
          <a:lstStyle>
            <a:lvl1pPr marL="0" indent="0" algn="ctr">
              <a:buNone/>
              <a:defRPr sz="2400">
                <a:noFill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6" name="Объект 4">
            <a:extLst>
              <a:ext uri="{FF2B5EF4-FFF2-40B4-BE49-F238E27FC236}">
                <a16:creationId xmlns:a16="http://schemas.microsoft.com/office/drawing/2014/main" id="{F7D3E22F-1FB6-47D7-9264-0F016277C1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4196" y="3313377"/>
            <a:ext cx="4123112" cy="4445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76466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482">
          <p15:clr>
            <a:srgbClr val="FBAE40"/>
          </p15:clr>
        </p15:guide>
        <p15:guide id="3" orient="horz" pos="2260">
          <p15:clr>
            <a:srgbClr val="FBAE40"/>
          </p15:clr>
        </p15:guide>
        <p15:guide id="4" orient="horz" pos="2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рошюра 1 страниц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6692" y="1197790"/>
            <a:ext cx="4123112" cy="443520"/>
          </a:xfrm>
          <a:noFill/>
        </p:spPr>
        <p:txBody>
          <a:bodyPr>
            <a:normAutofit/>
          </a:bodyPr>
          <a:lstStyle>
            <a:lvl1pPr algn="l"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0" y="0"/>
            <a:ext cx="4447310" cy="6857999"/>
          </a:xfrm>
          <a:solidFill>
            <a:srgbClr val="CBCBCB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ru-RU" dirty="0"/>
              <a:t>ФОТО №1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6691" y="3965171"/>
            <a:ext cx="4123112" cy="2092436"/>
          </a:xfrm>
        </p:spPr>
        <p:txBody>
          <a:bodyPr>
            <a:normAutofit/>
          </a:bodyPr>
          <a:lstStyle>
            <a:lvl1pPr marL="0" indent="0" algn="just">
              <a:lnSpc>
                <a:spcPct val="125000"/>
              </a:lnSpc>
              <a:spcBef>
                <a:spcPts val="600"/>
              </a:spcBef>
              <a:buNone/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96691" y="6393118"/>
            <a:ext cx="384048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865" y="6393118"/>
            <a:ext cx="440575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4C2D5F-609A-4A5A-8451-63D20D8D2F9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793C90E-EA99-476A-A566-4CAFCD4D801F}"/>
              </a:ext>
            </a:extLst>
          </p:cNvPr>
          <p:cNvSpPr>
            <a:spLocks noGrp="1" noChangeAspect="1"/>
          </p:cNvSpPr>
          <p:nvPr>
            <p:ph type="subTitle" idx="1"/>
          </p:nvPr>
        </p:nvSpPr>
        <p:spPr>
          <a:xfrm>
            <a:off x="4447310" y="119897"/>
            <a:ext cx="4685260" cy="73152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56" t="5709" r="56" b="5709"/>
            </a:stretch>
          </a:blipFill>
        </p:spPr>
        <p:txBody>
          <a:bodyPr/>
          <a:lstStyle>
            <a:lvl1pPr marL="0" indent="0" algn="ctr">
              <a:buNone/>
              <a:defRPr sz="2400">
                <a:noFill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C61B39C-6B99-405E-B24F-631F8B05FE5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96691" y="3407410"/>
            <a:ext cx="4123112" cy="4445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D2EFE8F-98CB-423D-9CE3-8B1E196088A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06040" y="1748002"/>
            <a:ext cx="4123112" cy="1546148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600"/>
              </a:spcBef>
              <a:buNone/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3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2260">
          <p15:clr>
            <a:srgbClr val="FBAE40"/>
          </p15:clr>
        </p15:guide>
        <p15:guide id="3" orient="horz" pos="2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06D5-8E4F-4070-883C-FD0BB6BABE91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705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E90AF-F005-4EE6-93B5-E3580C9F8EB1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949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BBE15-F2FC-4EF8-B69A-6B2E2778F9C2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39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229B6-EECB-400A-8842-8D9EF6F1604A}" type="datetime1">
              <a:rPr lang="ru-RU" smtClean="0"/>
              <a:t>25.09.2023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047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0014-B727-4967-84EB-E1A86E544B25}" type="datetime1">
              <a:rPr lang="ru-RU" smtClean="0"/>
              <a:t>25.09.2023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876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E978-82E6-40A1-AF85-35C5F460E5B2}" type="datetime1">
              <a:rPr lang="ru-RU" smtClean="0"/>
              <a:t>25.09.2023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42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0E89-7939-4DC2-8F2E-C84629BEBF86}" type="datetime1">
              <a:rPr lang="ru-RU" smtClean="0"/>
              <a:t>25.09.2023</a:t>
            </a:fld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228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9C9C-D5E6-4D17-A87D-D865672EC805}" type="datetime1">
              <a:rPr lang="ru-RU" smtClean="0"/>
              <a:t>25.09.2023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429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F7E22-47DB-406C-9089-958C16585668}" type="datetime1">
              <a:rPr lang="ru-RU" smtClean="0"/>
              <a:t>25.09.2023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638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7ABE1-80C4-4735-9DD1-4D1BAF681793}" type="datetime1">
              <a:rPr lang="ru-RU" smtClean="0"/>
              <a:t>25.09.2023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264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3DE0-45F2-429E-B153-5AF20920147B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603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F5BD-04D8-4E37-9903-767A0585A96F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281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рошюра 2 страниц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857CFB-08FC-403D-AE20-098E3031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6691" y="6393118"/>
            <a:ext cx="384048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8D2DC0BF-06D9-4159-8860-53023783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865" y="6393118"/>
            <a:ext cx="440575" cy="365125"/>
          </a:xfrm>
        </p:spPr>
        <p:txBody>
          <a:bodyPr/>
          <a:lstStyle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84C2D5F-609A-4A5A-8451-63D20D8D2F9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7AA96A-4865-4030-B1B3-1440019711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6691" y="275087"/>
            <a:ext cx="4123112" cy="443520"/>
          </a:xfrm>
          <a:noFill/>
        </p:spPr>
        <p:txBody>
          <a:bodyPr>
            <a:normAutofit/>
          </a:bodyPr>
          <a:lstStyle>
            <a:lvl1pPr algn="l">
              <a:defRPr sz="1000" b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Подзаголовок: Ссылки на использованную литературу: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7C23236-20CD-4D72-AA7F-E43ADF9D6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96691" y="765175"/>
            <a:ext cx="4123112" cy="471930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300"/>
              </a:spcBef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300"/>
              </a:spcBef>
              <a:defRPr sz="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1EBB6F5-7EDB-4D62-BBC3-8D15C09424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4196" y="3828005"/>
            <a:ext cx="4123112" cy="2476554"/>
          </a:xfrm>
        </p:spPr>
        <p:txBody>
          <a:bodyPr>
            <a:normAutofit/>
          </a:bodyPr>
          <a:lstStyle>
            <a:lvl1pPr marL="0" indent="0" algn="just">
              <a:lnSpc>
                <a:spcPct val="125000"/>
              </a:lnSpc>
              <a:spcBef>
                <a:spcPts val="600"/>
              </a:spcBef>
              <a:buNone/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lnSpc>
                <a:spcPct val="125000"/>
              </a:lnSpc>
              <a:spcBef>
                <a:spcPts val="600"/>
              </a:spcBef>
              <a:defRPr sz="1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EDFF81D-23D9-4B0B-94DB-9BC047C578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4196" y="275087"/>
            <a:ext cx="4123112" cy="2968163"/>
          </a:xfrm>
          <a:solidFill>
            <a:srgbClr val="CBCBCB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ru-RU" dirty="0"/>
              <a:t>ФОТО №2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30D413C-3590-4E81-8A89-EEA64B3DE491}"/>
              </a:ext>
            </a:extLst>
          </p:cNvPr>
          <p:cNvSpPr>
            <a:spLocks noGrp="1" noChangeAspect="1"/>
          </p:cNvSpPr>
          <p:nvPr>
            <p:ph type="subTitle" idx="1"/>
          </p:nvPr>
        </p:nvSpPr>
        <p:spPr>
          <a:xfrm>
            <a:off x="4754880" y="5573039"/>
            <a:ext cx="4064923" cy="73152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5718" t="8169" r="5718" b="8169"/>
            </a:stretch>
          </a:blipFill>
        </p:spPr>
        <p:txBody>
          <a:bodyPr/>
          <a:lstStyle>
            <a:lvl1pPr marL="0" indent="0" algn="ctr">
              <a:buNone/>
              <a:defRPr sz="2400">
                <a:noFill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16" name="Объект 4">
            <a:extLst>
              <a:ext uri="{FF2B5EF4-FFF2-40B4-BE49-F238E27FC236}">
                <a16:creationId xmlns:a16="http://schemas.microsoft.com/office/drawing/2014/main" id="{F7D3E22F-1FB6-47D7-9264-0F016277C13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4196" y="3313377"/>
            <a:ext cx="4123112" cy="4445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64077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482">
          <p15:clr>
            <a:srgbClr val="FBAE40"/>
          </p15:clr>
        </p15:guide>
        <p15:guide id="3" orient="horz" pos="2260">
          <p15:clr>
            <a:srgbClr val="FBAE40"/>
          </p15:clr>
        </p15:guide>
        <p15:guide id="4" orient="horz" pos="23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AFD9C-D359-42A5-BAC1-CBADAF52EAE4}" type="datetime1">
              <a:rPr lang="ru-RU" smtClean="0"/>
              <a:t>25.09.2023</a:t>
            </a:fld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1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86E8-E857-410B-8198-8761B478B6D4}" type="datetime1">
              <a:rPr lang="ru-RU" smtClean="0"/>
              <a:t>25.09.2023</a:t>
            </a:fld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68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034B-A36D-47AF-9B79-BAD77C6F5102}" type="datetime1">
              <a:rPr lang="ru-RU" smtClean="0"/>
              <a:t>25.09.2023</a:t>
            </a:fld>
            <a:endParaRPr lang="en-GB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87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4D6F2-1EBE-4986-A50A-8C1B0831F3A8}" type="datetime1">
              <a:rPr lang="ru-RU" smtClean="0"/>
              <a:t>25.09.2023</a:t>
            </a:fld>
            <a:endParaRPr lang="en-GB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67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AD6F-2CF9-4C5B-B48B-6AE69004B5B8}" type="datetime1">
              <a:rPr lang="ru-RU" smtClean="0"/>
              <a:t>25.09.2023</a:t>
            </a:fld>
            <a:endParaRPr lang="en-GB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1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B754-EB21-48C5-A1A5-591F682F0116}" type="datetime1">
              <a:rPr lang="ru-RU" smtClean="0"/>
              <a:t>25.09.2023</a:t>
            </a:fld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00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120F-3C14-4EA4-BF40-8CD01D2E704B}" type="datetime1">
              <a:rPr lang="ru-RU" smtClean="0"/>
              <a:t>25.09.2023</a:t>
            </a:fld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CF4DC-CCC9-4AEF-99FD-01324EBC072C}" type="datetime1">
              <a:rPr lang="ru-RU" smtClean="0"/>
              <a:t>25.09.2023</a:t>
            </a:fld>
            <a:endParaRPr lang="en-GB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C46C-0141-477F-8377-5B8465BF99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68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  <p:sldLayoutId id="2147483686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5D8BC-FBEC-461F-88EF-93DD07AC1C83}" type="datetime1">
              <a:rPr lang="ru-RU" smtClean="0"/>
              <a:t>25.09.2023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F6497-6B5E-4102-A2F4-117E38E77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28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27d1042d0724de25277b63218e4e2de">
            <a:extLst>
              <a:ext uri="{FF2B5EF4-FFF2-40B4-BE49-F238E27FC236}">
                <a16:creationId xmlns:a16="http://schemas.microsoft.com/office/drawing/2014/main" id="{CA7B9A49-ABB1-9A44-C44E-D2CD4DDE3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75867" y="-10136"/>
            <a:ext cx="4592270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2" name="TextBox 6">
            <a:extLst>
              <a:ext uri="{FF2B5EF4-FFF2-40B4-BE49-F238E27FC236}">
                <a16:creationId xmlns:a16="http://schemas.microsoft.com/office/drawing/2014/main" id="{553191DD-6599-5311-FA68-CFC5033C4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410" y="3273481"/>
            <a:ext cx="7561802" cy="2387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3100" dirty="0" err="1">
                <a:latin typeface="+mj-lt"/>
                <a:ea typeface="+mj-ea"/>
                <a:cs typeface="+mj-cs"/>
              </a:rPr>
              <a:t>Обновленная</a:t>
            </a:r>
            <a:r>
              <a:rPr lang="en-US" alt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altLang="en-US" sz="3100" dirty="0" err="1">
                <a:latin typeface="+mj-lt"/>
                <a:ea typeface="+mj-ea"/>
                <a:cs typeface="+mj-cs"/>
              </a:rPr>
              <a:t>приборная</a:t>
            </a:r>
            <a:r>
              <a:rPr lang="en-US" alt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altLang="en-US" sz="3100" dirty="0" err="1">
                <a:latin typeface="+mj-lt"/>
                <a:ea typeface="+mj-ea"/>
                <a:cs typeface="+mj-cs"/>
              </a:rPr>
              <a:t>база</a:t>
            </a:r>
            <a:r>
              <a:rPr lang="en-US" alt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altLang="en-US" sz="3100" dirty="0" err="1">
                <a:latin typeface="+mj-lt"/>
                <a:ea typeface="+mj-ea"/>
                <a:cs typeface="+mj-cs"/>
              </a:rPr>
              <a:t>Центра</a:t>
            </a:r>
            <a:endParaRPr lang="en-US" altLang="en-US" sz="31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3100" dirty="0" err="1">
                <a:latin typeface="+mj-lt"/>
                <a:ea typeface="+mj-ea"/>
                <a:cs typeface="+mj-cs"/>
              </a:rPr>
              <a:t>коллективного</a:t>
            </a:r>
            <a:r>
              <a:rPr lang="en-US" alt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altLang="en-US" sz="3100" dirty="0" err="1">
                <a:latin typeface="+mj-lt"/>
                <a:ea typeface="+mj-ea"/>
                <a:cs typeface="+mj-cs"/>
              </a:rPr>
              <a:t>пользования</a:t>
            </a:r>
            <a:r>
              <a:rPr lang="en-US" altLang="en-US" sz="3100" dirty="0">
                <a:latin typeface="+mj-lt"/>
                <a:ea typeface="+mj-ea"/>
                <a:cs typeface="+mj-cs"/>
              </a:rPr>
              <a:t> «</a:t>
            </a:r>
            <a:r>
              <a:rPr lang="en-US" altLang="en-US" sz="3100" dirty="0" err="1">
                <a:latin typeface="+mj-lt"/>
                <a:ea typeface="+mj-ea"/>
                <a:cs typeface="+mj-cs"/>
              </a:rPr>
              <a:t>Геодинамика</a:t>
            </a:r>
            <a:r>
              <a:rPr lang="en-US" altLang="en-US" sz="3100" dirty="0">
                <a:latin typeface="+mj-lt"/>
                <a:ea typeface="+mj-ea"/>
                <a:cs typeface="+mj-cs"/>
              </a:rPr>
              <a:t> и </a:t>
            </a:r>
            <a:r>
              <a:rPr lang="en-US" altLang="en-US" sz="3100" dirty="0" err="1">
                <a:latin typeface="+mj-lt"/>
                <a:ea typeface="+mj-ea"/>
                <a:cs typeface="+mj-cs"/>
              </a:rPr>
              <a:t>геохронология</a:t>
            </a:r>
            <a:r>
              <a:rPr lang="en-US" altLang="en-US" sz="3100" dirty="0">
                <a:latin typeface="+mj-lt"/>
                <a:ea typeface="+mj-ea"/>
                <a:cs typeface="+mj-cs"/>
              </a:rPr>
              <a:t>» ИЗК СО РАН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3100" dirty="0">
              <a:latin typeface="+mj-lt"/>
              <a:ea typeface="+mj-ea"/>
              <a:cs typeface="+mj-cs"/>
            </a:endParaRPr>
          </a:p>
        </p:txBody>
      </p:sp>
      <p:sp>
        <p:nvSpPr>
          <p:cNvPr id="2061" name="Rectangle: Rounded Corners 206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7339422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визитная карточк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0D71B773-AD4C-1FED-0EA5-F6633EB8B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8" r="11160" b="15491"/>
          <a:stretch/>
        </p:blipFill>
        <p:spPr>
          <a:xfrm>
            <a:off x="193410" y="129935"/>
            <a:ext cx="2294588" cy="81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CA410-5B08-3294-90AB-0EB1D8D7DB95}"/>
              </a:ext>
            </a:extLst>
          </p:cNvPr>
          <p:cNvSpPr txBox="1"/>
          <p:nvPr/>
        </p:nvSpPr>
        <p:spPr>
          <a:xfrm>
            <a:off x="505532" y="5747123"/>
            <a:ext cx="599839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800" dirty="0" err="1">
                <a:latin typeface="+mj-lt"/>
                <a:ea typeface="+mj-ea"/>
                <a:cs typeface="+mj-cs"/>
              </a:rPr>
              <a:t>Иванов</a:t>
            </a:r>
            <a:r>
              <a:rPr lang="en-US" altLang="en-US" sz="1800" dirty="0">
                <a:latin typeface="+mj-lt"/>
                <a:ea typeface="+mj-ea"/>
                <a:cs typeface="+mj-cs"/>
              </a:rPr>
              <a:t> А.В., </a:t>
            </a:r>
            <a:r>
              <a:rPr lang="en-US" altLang="en-US" sz="1800" dirty="0" err="1">
                <a:latin typeface="+mj-lt"/>
                <a:ea typeface="+mj-ea"/>
                <a:cs typeface="+mj-cs"/>
              </a:rPr>
              <a:t>Дымшиц</a:t>
            </a:r>
            <a:r>
              <a:rPr lang="en-US" altLang="en-US" sz="1800" dirty="0">
                <a:latin typeface="+mj-lt"/>
                <a:ea typeface="+mj-ea"/>
                <a:cs typeface="+mj-cs"/>
              </a:rPr>
              <a:t> А.М.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559EFD-C094-7A05-94F0-078F93354B5B}"/>
              </a:ext>
            </a:extLst>
          </p:cNvPr>
          <p:cNvSpPr txBox="1"/>
          <p:nvPr/>
        </p:nvSpPr>
        <p:spPr>
          <a:xfrm>
            <a:off x="4092668" y="735571"/>
            <a:ext cx="505133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0" u="none" strike="noStrike" baseline="0" dirty="0">
                <a:latin typeface="Calibri Light" panose="020F0302020204030204" pitchFamily="34" charset="0"/>
              </a:rPr>
              <a:t>Выполняется изучение геологических процессов при помощи </a:t>
            </a:r>
            <a:r>
              <a:rPr lang="ru-RU" sz="2400" b="1" i="0" u="none" strike="noStrike" baseline="0" dirty="0">
                <a:latin typeface="Calibri Light" panose="020F0302020204030204" pitchFamily="34" charset="0"/>
              </a:rPr>
              <a:t>40Ar/39Ar и K-Ar геохронологических методов. </a:t>
            </a:r>
          </a:p>
          <a:p>
            <a:endParaRPr lang="ru-RU" sz="2400" dirty="0">
              <a:latin typeface="Calibri Light" panose="020F0302020204030204" pitchFamily="34" charset="0"/>
            </a:endParaRPr>
          </a:p>
          <a:p>
            <a:r>
              <a:rPr lang="ru-RU" sz="2400" dirty="0">
                <a:latin typeface="Calibri Light" panose="020F0302020204030204" pitchFamily="34" charset="0"/>
              </a:rPr>
              <a:t>В</a:t>
            </a:r>
            <a:r>
              <a:rPr lang="ru-RU" sz="2400" i="0" u="none" strike="noStrike" baseline="0" dirty="0">
                <a:latin typeface="Calibri Light" panose="020F0302020204030204" pitchFamily="34" charset="0"/>
              </a:rPr>
              <a:t>ысокая чувствительность стабильность.</a:t>
            </a:r>
          </a:p>
          <a:p>
            <a:endParaRPr lang="ru-RU" sz="2400" dirty="0">
              <a:latin typeface="Calibri Light" panose="020F0302020204030204" pitchFamily="34" charset="0"/>
            </a:endParaRPr>
          </a:p>
          <a:p>
            <a:r>
              <a:rPr lang="ru-RU" sz="2400" dirty="0">
                <a:latin typeface="Calibri Light" panose="020F0302020204030204" pitchFamily="34" charset="0"/>
              </a:rPr>
              <a:t>А</a:t>
            </a:r>
            <a:r>
              <a:rPr lang="ru-RU" sz="2400" b="0" i="0" u="none" strike="noStrike" baseline="0" dirty="0">
                <a:latin typeface="Calibri Light" panose="020F0302020204030204" pitchFamily="34" charset="0"/>
              </a:rPr>
              <a:t>ргон выделяется из твердых образцов при нагревании и плавлении, а также проходит систему очистки газа </a:t>
            </a:r>
            <a:endParaRPr lang="ru-RU" sz="2400" dirty="0">
              <a:latin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9B427D-C49E-A2A1-EDB4-357A52FA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964171"/>
            <a:ext cx="3766436" cy="3230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B8F8E-789D-6EBD-EE02-B43F66ABEBF2}"/>
              </a:ext>
            </a:extLst>
          </p:cNvPr>
          <p:cNvSpPr txBox="1"/>
          <p:nvPr/>
        </p:nvSpPr>
        <p:spPr>
          <a:xfrm>
            <a:off x="205740" y="189907"/>
            <a:ext cx="8612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3530" algn="just"/>
            <a:r>
              <a:rPr lang="ru-RU" sz="1800" b="1" i="0" u="none" strike="noStrike" baseline="0" dirty="0">
                <a:solidFill>
                  <a:srgbClr val="3A3838"/>
                </a:solidFill>
                <a:latin typeface="Calibri Light" panose="020F0302020204030204" pitchFamily="34" charset="0"/>
              </a:rPr>
              <a:t>Масс-спектрометрия с электронной ионизацией - </a:t>
            </a:r>
            <a:r>
              <a:rPr lang="en-US" sz="1800" b="1" i="0" u="none" strike="noStrike" baseline="0" dirty="0">
                <a:solidFill>
                  <a:srgbClr val="3A3838"/>
                </a:solidFill>
                <a:latin typeface="Calibri Light" panose="020F0302020204030204" pitchFamily="34" charset="0"/>
              </a:rPr>
              <a:t>ARGUS VI (</a:t>
            </a:r>
            <a:r>
              <a:rPr lang="en-US" sz="1800" b="1" i="0" u="none" strike="noStrike" baseline="0" dirty="0" err="1">
                <a:solidFill>
                  <a:srgbClr val="3A3838"/>
                </a:solidFill>
                <a:latin typeface="Calibri Light" panose="020F0302020204030204" pitchFamily="34" charset="0"/>
              </a:rPr>
              <a:t>Thermo</a:t>
            </a:r>
            <a:r>
              <a:rPr lang="en-US" sz="1800" b="1" i="0" u="none" strike="noStrike" baseline="0" dirty="0">
                <a:solidFill>
                  <a:srgbClr val="3A3838"/>
                </a:solidFill>
                <a:latin typeface="Calibri Light" panose="020F0302020204030204" pitchFamily="34" charset="0"/>
              </a:rPr>
              <a:t> Fisher Scientific</a:t>
            </a:r>
            <a:r>
              <a:rPr lang="ru-RU" sz="1800" b="1" i="0" u="none" strike="noStrike" baseline="0" dirty="0">
                <a:solidFill>
                  <a:srgbClr val="3A3838"/>
                </a:solidFill>
                <a:latin typeface="Calibri Light" panose="020F0302020204030204" pitchFamily="34" charset="0"/>
              </a:rPr>
              <a:t>) 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FC247-E0FA-E4D1-6FF5-891A7D9E428D}"/>
              </a:ext>
            </a:extLst>
          </p:cNvPr>
          <p:cNvSpPr txBox="1"/>
          <p:nvPr/>
        </p:nvSpPr>
        <p:spPr>
          <a:xfrm>
            <a:off x="205740" y="5085279"/>
            <a:ext cx="8766810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Оптимальными образцами для датирования являются вулканические породы и их калий-содержащие минералы </a:t>
            </a:r>
          </a:p>
          <a:p>
            <a:endParaRPr lang="ru-RU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Возможно для датирования новообразованных калий-содержащих минералов в гидротермальных, метасоматических и метаморфических процессах, а также при датировании метеоритов и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импактитов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. 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8DCCF0D-F81C-9612-EF52-E435A47F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34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Рисунок 5">
            <a:extLst>
              <a:ext uri="{FF2B5EF4-FFF2-40B4-BE49-F238E27FC236}">
                <a16:creationId xmlns:a16="http://schemas.microsoft.com/office/drawing/2014/main" id="{D38F950C-AF24-59E6-FBD2-195880CDD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0"/>
            <a:ext cx="5164138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Прямоугольник 6">
            <a:extLst>
              <a:ext uri="{FF2B5EF4-FFF2-40B4-BE49-F238E27FC236}">
                <a16:creationId xmlns:a16="http://schemas.microsoft.com/office/drawing/2014/main" id="{0407541A-C716-FE86-B3EA-FD4979FAB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550" y="0"/>
            <a:ext cx="3981450" cy="223130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B18F75-8B9F-2BB8-2E87-3F5009758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5406" y="0"/>
            <a:ext cx="3995737" cy="2115903"/>
          </a:xfrm>
          <a:prstGeom prst="rect">
            <a:avLst/>
          </a:prstGeom>
          <a:noFill/>
          <a:ln>
            <a:noFill/>
          </a:ln>
        </p:spPr>
        <p:txBody>
          <a:bodyPr tIns="152352" bIns="3808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sz="2500" b="1" i="0" u="none" strike="noStrike" baseline="0" dirty="0" err="1">
                <a:solidFill>
                  <a:schemeClr val="bg1"/>
                </a:solidFill>
                <a:latin typeface="Calibri Light" panose="020F0302020204030204" pitchFamily="34" charset="0"/>
              </a:rPr>
              <a:t>Мультиколлекторный</a:t>
            </a:r>
            <a:r>
              <a:rPr lang="ru-RU" sz="2500" b="1" i="0" u="none" strike="noStrike" baseline="0" dirty="0">
                <a:solidFill>
                  <a:schemeClr val="bg1"/>
                </a:solidFill>
                <a:latin typeface="Calibri Light" panose="020F0302020204030204" pitchFamily="34" charset="0"/>
              </a:rPr>
              <a:t> масс-спектрометр с термической ионизацией</a:t>
            </a:r>
            <a:r>
              <a:rPr lang="en-US" sz="2500" b="1" i="0" u="none" strike="noStrike" baseline="0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ru-RU" sz="2500" b="1" i="0" u="none" strike="noStrike" baseline="0" dirty="0">
                <a:solidFill>
                  <a:schemeClr val="bg1"/>
                </a:solidFill>
                <a:latin typeface="Calibri Light" panose="020F0302020204030204" pitchFamily="34" charset="0"/>
              </a:rPr>
              <a:t>и изотопным разбавлением </a:t>
            </a:r>
            <a:r>
              <a:rPr lang="ru-RU" sz="2500" b="1" i="0" u="none" strike="noStrike" baseline="0" dirty="0" err="1">
                <a:solidFill>
                  <a:schemeClr val="bg1"/>
                </a:solidFill>
                <a:latin typeface="Calibri Light" panose="020F0302020204030204" pitchFamily="34" charset="0"/>
              </a:rPr>
              <a:t>Finnigan</a:t>
            </a:r>
            <a:r>
              <a:rPr lang="ru-RU" sz="2500" b="1" i="0" u="none" strike="noStrike" baseline="0" dirty="0">
                <a:solidFill>
                  <a:schemeClr val="bg1"/>
                </a:solidFill>
                <a:latin typeface="Calibri Light" panose="020F0302020204030204" pitchFamily="34" charset="0"/>
              </a:rPr>
              <a:t> MAT 262</a:t>
            </a:r>
            <a:endParaRPr lang="en-US" altLang="ru-RU" sz="2500" b="1" cap="all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7" name="TextBox 4">
            <a:extLst>
              <a:ext uri="{FF2B5EF4-FFF2-40B4-BE49-F238E27FC236}">
                <a16:creationId xmlns:a16="http://schemas.microsoft.com/office/drawing/2014/main" id="{DF9566C2-2622-DDC9-0703-53A562700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238" y="2636838"/>
            <a:ext cx="388778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sz="2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В ЦКП выполняются определения изотопов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Rb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,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Sr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, Sm, </a:t>
            </a:r>
            <a:r>
              <a:rPr lang="ru-RU" sz="2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Nd</a:t>
            </a:r>
            <a:r>
              <a:rPr lang="ru-RU" sz="2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и Pb в горных породах, минералах и природных водах</a:t>
            </a:r>
            <a:endParaRPr lang="en-US" altLang="ru-RU" sz="2800" i="1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E6441B8-7175-0871-956D-D15FA9B4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EBBA7F-A793-4FF2-1098-99611259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61" y="1045845"/>
            <a:ext cx="3197780" cy="4766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07078-A6FE-EA31-DBAF-EF33DF1BE326}"/>
              </a:ext>
            </a:extLst>
          </p:cNvPr>
          <p:cNvSpPr txBox="1"/>
          <p:nvPr/>
        </p:nvSpPr>
        <p:spPr>
          <a:xfrm>
            <a:off x="3829050" y="28262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Мультиколлекторный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масс-спектрометр с термической ионизацией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Finnigan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MAT 262</a:t>
            </a:r>
            <a:endParaRPr lang="en-US" altLang="ru-RU" sz="18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21B55-ECCC-67E1-47DE-28DF46C70C88}"/>
              </a:ext>
            </a:extLst>
          </p:cNvPr>
          <p:cNvSpPr txBox="1"/>
          <p:nvPr/>
        </p:nvSpPr>
        <p:spPr>
          <a:xfrm>
            <a:off x="331470" y="6084599"/>
            <a:ext cx="8709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Блок чистых комнат оригинальной конструкции, класс 1000 (ISO6) для пробоподготовки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A70FA-E5D0-E9E2-AADE-CA460F5A682E}"/>
              </a:ext>
            </a:extLst>
          </p:cNvPr>
          <p:cNvSpPr txBox="1"/>
          <p:nvPr/>
        </p:nvSpPr>
        <p:spPr>
          <a:xfrm>
            <a:off x="3829051" y="1045845"/>
            <a:ext cx="47434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 Light" panose="020F0302020204030204" pitchFamily="34" charset="0"/>
              </a:rPr>
              <a:t>Требуется тщательная пробоподготовка</a:t>
            </a:r>
            <a:endParaRPr lang="en-US" sz="1800" b="0" i="0" u="none" strike="noStrike" baseline="0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Определение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Rb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/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Sr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, Sm/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Nd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отношений и изотопных отношений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Sr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и </a:t>
            </a:r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Nd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выполняется из одной и той же навески с использованием хроматографических смол и колонок малого объема. </a:t>
            </a:r>
          </a:p>
          <a:p>
            <a:endParaRPr lang="ru-RU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Для определения изотопных отношений свинца используется отдельная навеска массой 50-100 мг. </a:t>
            </a:r>
          </a:p>
          <a:p>
            <a:endParaRPr lang="ru-RU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ru-RU" sz="1800" b="0" i="0" u="none" strike="noStrike" baseline="0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В случае частично измененных проб, осуществляется предварительное травление порошка азотной кислотой для удаления вторичных минералов. 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654D92E-8AA6-1224-1CDA-74DA4239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922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Рисунок 4">
            <a:extLst>
              <a:ext uri="{FF2B5EF4-FFF2-40B4-BE49-F238E27FC236}">
                <a16:creationId xmlns:a16="http://schemas.microsoft.com/office/drawing/2014/main" id="{F0893992-1214-A047-32DB-4C30D3EF2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2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Прямоугольник 6">
            <a:extLst>
              <a:ext uri="{FF2B5EF4-FFF2-40B4-BE49-F238E27FC236}">
                <a16:creationId xmlns:a16="http://schemas.microsoft.com/office/drawing/2014/main" id="{4E3590D2-E573-FCD2-427D-4C7F7D7D9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32830"/>
            <a:ext cx="9144000" cy="10223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BDF2EB-A44D-8419-A376-5DD50E765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62552"/>
            <a:ext cx="9144000" cy="1392628"/>
          </a:xfrm>
          <a:prstGeom prst="rect">
            <a:avLst/>
          </a:prstGeom>
          <a:noFill/>
          <a:ln>
            <a:noFill/>
          </a:ln>
        </p:spPr>
        <p:txBody>
          <a:bodyPr wrap="square" tIns="152352" bIns="3808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endParaRPr lang="ru-RU" sz="1800" b="0" i="0" u="none" strike="noStrike" baseline="0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 marR="0" algn="ctr"/>
            <a:r>
              <a:rPr lang="ru-RU" sz="20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Система лазерной абляции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Analyte Excite (193 </a:t>
            </a:r>
            <a:r>
              <a:rPr lang="ru-RU" sz="20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нм) с двухкамерной ячейкой </a:t>
            </a:r>
            <a:r>
              <a:rPr lang="en-US" sz="2000" b="1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HeIEx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cell</a:t>
            </a:r>
            <a:endParaRPr lang="ru-RU" sz="2000" b="1" i="0" u="none" strike="noStrike" baseline="0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ru-RU" sz="20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Квадрупольный масс-спектрометр с индуктивно-связанной плазмой Agilent-7900 </a:t>
            </a:r>
          </a:p>
          <a:p>
            <a:pPr marR="0" algn="ctr"/>
            <a:r>
              <a:rPr lang="en-US" sz="20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</a:t>
            </a:r>
            <a:endParaRPr lang="ru-RU" sz="2000" b="1" i="0" u="none" strike="noStrike" baseline="0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221" name="Прямоугольник 6">
            <a:extLst>
              <a:ext uri="{FF2B5EF4-FFF2-40B4-BE49-F238E27FC236}">
                <a16:creationId xmlns:a16="http://schemas.microsoft.com/office/drawing/2014/main" id="{649FE967-235D-7CA6-A280-CFC16B292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1275"/>
            <a:ext cx="9144000" cy="7334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ru-RU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Масс-спектрометрия с индуктивно-связанной плазмой</a:t>
            </a:r>
            <a:endParaRPr lang="en-GB" altLang="en-US" sz="2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05B239-C859-9899-D2BF-080350D5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11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A71CC-CF2F-5BA3-1A21-45CA50B110EF}"/>
              </a:ext>
            </a:extLst>
          </p:cNvPr>
          <p:cNvSpPr txBox="1"/>
          <p:nvPr/>
        </p:nvSpPr>
        <p:spPr>
          <a:xfrm>
            <a:off x="262890" y="234226"/>
            <a:ext cx="8515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Масс-спектрометрия с индуктивно-связанной плазмой (МС-ИСП) с использованием растворов и лазерной абляции 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CBC46-2108-8873-082F-46EEAB30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" y="1708648"/>
            <a:ext cx="4503420" cy="2979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EC530-4AEA-86EF-76DD-DF5BBA4D7478}"/>
              </a:ext>
            </a:extLst>
          </p:cNvPr>
          <p:cNvSpPr txBox="1"/>
          <p:nvPr/>
        </p:nvSpPr>
        <p:spPr>
          <a:xfrm>
            <a:off x="4846320" y="1674674"/>
            <a:ext cx="38404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Система лазерной абляции (ЛА-МС-ИСП) позволяет анализировать химический и изотопный состав вещества в твердофазном состоянии, в том числе проводить U-Pb изотопное датирование минералов. 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3F7DB-8741-7253-30AA-F9927B4CD56F}"/>
              </a:ext>
            </a:extLst>
          </p:cNvPr>
          <p:cNvSpPr txBox="1"/>
          <p:nvPr/>
        </p:nvSpPr>
        <p:spPr>
          <a:xfrm>
            <a:off x="285750" y="5338584"/>
            <a:ext cx="8492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многоэлементность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, высокая чувствительность, скорость, широкий динамический диапазон измерения концентраций элементов </a:t>
            </a:r>
            <a:endParaRPr lang="ru-RU" sz="240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6551A94-954D-265D-61F3-0174E45B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1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95801"/>
            <a:ext cx="7056784" cy="486639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D415F4D-B94C-FAED-6756-7B528CFE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94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4">
            <a:extLst>
              <a:ext uri="{FF2B5EF4-FFF2-40B4-BE49-F238E27FC236}">
                <a16:creationId xmlns:a16="http://schemas.microsoft.com/office/drawing/2014/main" id="{81A3DE7E-B24E-EB3F-4C11-D46CC728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79390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De-Zir-Teer – </a:t>
            </a:r>
            <a:r>
              <a:rPr lang="ru-RU" altLang="en-US" sz="2400"/>
              <a:t>программа для анализа </a:t>
            </a:r>
            <a:r>
              <a:rPr lang="en-US" altLang="en-US" sz="2400"/>
              <a:t>U-Pb </a:t>
            </a:r>
            <a:r>
              <a:rPr lang="ru-RU" altLang="en-US" sz="2400"/>
              <a:t>данных</a:t>
            </a:r>
            <a:r>
              <a:rPr lang="en-GB" altLang="en-US" sz="2400"/>
              <a:t> </a:t>
            </a:r>
            <a:endParaRPr lang="ru-RU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en-US" sz="2400"/>
              <a:t>датирования детритовых цирконов</a:t>
            </a:r>
            <a:endParaRPr lang="en-US" altLang="en-US" sz="2400"/>
          </a:p>
        </p:txBody>
      </p:sp>
      <p:pic>
        <p:nvPicPr>
          <p:cNvPr id="22531" name="Рисунок 5">
            <a:extLst>
              <a:ext uri="{FF2B5EF4-FFF2-40B4-BE49-F238E27FC236}">
                <a16:creationId xmlns:a16="http://schemas.microsoft.com/office/drawing/2014/main" id="{25B0C78E-2B81-8B0E-2058-C09B3B1E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52513"/>
            <a:ext cx="8461375" cy="634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52C12A-672B-572A-D929-1BBE0F03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044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Box 9">
            <a:extLst>
              <a:ext uri="{FF2B5EF4-FFF2-40B4-BE49-F238E27FC236}">
                <a16:creationId xmlns:a16="http://schemas.microsoft.com/office/drawing/2014/main" id="{1D27170A-F42F-E319-4B56-6CF6578A1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4005263"/>
            <a:ext cx="8785225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en-US" sz="1800"/>
              <a:t>Десятки</a:t>
            </a:r>
            <a:r>
              <a:rPr lang="en-US" altLang="en-US" sz="1800"/>
              <a:t> </a:t>
            </a:r>
            <a:r>
              <a:rPr lang="ru-RU" altLang="en-US" sz="1800"/>
              <a:t>методических публикаций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en-US" sz="1800"/>
              <a:t>(</a:t>
            </a:r>
            <a:r>
              <a:rPr lang="en-GB" altLang="en-US" sz="1800"/>
              <a:t>WoS Q</a:t>
            </a:r>
            <a:r>
              <a:rPr lang="ru-RU" altLang="en-US" sz="1800"/>
              <a:t>1) </a:t>
            </a:r>
            <a:r>
              <a:rPr lang="en-GB" altLang="en-US" sz="1800"/>
              <a:t>Spectrochimica Acta</a:t>
            </a:r>
            <a:r>
              <a:rPr lang="ru-RU" altLang="en-US" sz="1800"/>
              <a:t> </a:t>
            </a:r>
            <a:r>
              <a:rPr lang="en-US" altLang="en-US" sz="1800"/>
              <a:t>B</a:t>
            </a:r>
            <a:r>
              <a:rPr lang="en-GB" altLang="en-US" sz="1800"/>
              <a:t>, Talanta, Trends in Analytical Chemistry </a:t>
            </a: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en-US" sz="1800"/>
              <a:t>(</a:t>
            </a:r>
            <a:r>
              <a:rPr lang="en-GB" altLang="en-US" sz="1800"/>
              <a:t>WoS </a:t>
            </a:r>
            <a:r>
              <a:rPr lang="en-US" altLang="en-US" sz="1800"/>
              <a:t>Q3) </a:t>
            </a:r>
            <a:r>
              <a:rPr lang="en-GB" altLang="en-US" sz="1800"/>
              <a:t>Applied Radiation and </a:t>
            </a:r>
            <a:r>
              <a:rPr lang="en-US" altLang="en-US" sz="1800"/>
              <a:t>I</a:t>
            </a:r>
            <a:r>
              <a:rPr lang="en-GB" altLang="en-US" sz="1800"/>
              <a:t>sotopes, X-ray Spectrometry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(WoS Q4) </a:t>
            </a:r>
            <a:r>
              <a:rPr lang="ru-RU" altLang="en-US" sz="1800"/>
              <a:t>Журнал аналитической химии</a:t>
            </a: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en-US" sz="1800"/>
              <a:t>(</a:t>
            </a:r>
            <a:r>
              <a:rPr lang="en-GB" altLang="en-US" sz="1800"/>
              <a:t>SCOPUS</a:t>
            </a:r>
            <a:r>
              <a:rPr lang="ru-RU" altLang="en-US" sz="1800"/>
              <a:t>)</a:t>
            </a:r>
            <a:r>
              <a:rPr lang="en-GB" altLang="en-US" sz="1800"/>
              <a:t> </a:t>
            </a:r>
            <a:r>
              <a:rPr lang="ru-RU" altLang="en-US" sz="1800"/>
              <a:t>Аналитика и контроль</a:t>
            </a:r>
            <a:endParaRPr lang="en-US" altLang="en-US" sz="1800"/>
          </a:p>
        </p:txBody>
      </p:sp>
      <p:grpSp>
        <p:nvGrpSpPr>
          <p:cNvPr id="11268" name="Группа 10">
            <a:extLst>
              <a:ext uri="{FF2B5EF4-FFF2-40B4-BE49-F238E27FC236}">
                <a16:creationId xmlns:a16="http://schemas.microsoft.com/office/drawing/2014/main" id="{74D9B47D-9CA0-74C4-B6EF-4AA7FA1CCA90}"/>
              </a:ext>
            </a:extLst>
          </p:cNvPr>
          <p:cNvGrpSpPr>
            <a:grpSpLocks/>
          </p:cNvGrpSpPr>
          <p:nvPr/>
        </p:nvGrpSpPr>
        <p:grpSpPr bwMode="auto">
          <a:xfrm>
            <a:off x="-112713" y="849313"/>
            <a:ext cx="9474201" cy="2527300"/>
            <a:chOff x="1086569" y="-448924"/>
            <a:chExt cx="9474390" cy="2527724"/>
          </a:xfrm>
        </p:grpSpPr>
        <p:sp>
          <p:nvSpPr>
            <p:cNvPr id="11269" name="TextBox 11">
              <a:extLst>
                <a:ext uri="{FF2B5EF4-FFF2-40B4-BE49-F238E27FC236}">
                  <a16:creationId xmlns:a16="http://schemas.microsoft.com/office/drawing/2014/main" id="{96365A6A-F9AB-6BBF-62DD-4FBC688B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6569" y="1480076"/>
              <a:ext cx="185960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en-US" sz="1500"/>
                <a:t>Д.т.н.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ru-RU" altLang="en-US" sz="1500"/>
                <a:t>Ревенко А.Г.</a:t>
              </a:r>
            </a:p>
          </p:txBody>
        </p:sp>
        <p:grpSp>
          <p:nvGrpSpPr>
            <p:cNvPr id="11270" name="Группа 12">
              <a:extLst>
                <a:ext uri="{FF2B5EF4-FFF2-40B4-BE49-F238E27FC236}">
                  <a16:creationId xmlns:a16="http://schemas.microsoft.com/office/drawing/2014/main" id="{01FF710D-6480-F525-9447-3ADFD23BD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5784" y="-448924"/>
              <a:ext cx="9165175" cy="2527724"/>
              <a:chOff x="1571630" y="-488485"/>
              <a:chExt cx="9165175" cy="2527724"/>
            </a:xfrm>
          </p:grpSpPr>
          <p:pic>
            <p:nvPicPr>
              <p:cNvPr id="11271" name="Рисунок 13">
                <a:extLst>
                  <a:ext uri="{FF2B5EF4-FFF2-40B4-BE49-F238E27FC236}">
                    <a16:creationId xmlns:a16="http://schemas.microsoft.com/office/drawing/2014/main" id="{039C93A4-BE9E-5804-E9C1-258E84CC2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1630" y="-428480"/>
                <a:ext cx="1445800" cy="1820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72" name="Рисунок 14">
                <a:extLst>
                  <a:ext uri="{FF2B5EF4-FFF2-40B4-BE49-F238E27FC236}">
                    <a16:creationId xmlns:a16="http://schemas.microsoft.com/office/drawing/2014/main" id="{C75D0345-3EFA-B32E-0DF5-A7FCA9596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4094" y="-488485"/>
                <a:ext cx="1499417" cy="1917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73" name="Рисунок 15">
                <a:extLst>
                  <a:ext uri="{FF2B5EF4-FFF2-40B4-BE49-F238E27FC236}">
                    <a16:creationId xmlns:a16="http://schemas.microsoft.com/office/drawing/2014/main" id="{834EB0D9-72FF-1548-C4BF-CEF0DE2B9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6009" y="-416086"/>
                <a:ext cx="1478709" cy="1856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74" name="TextBox 16">
                <a:extLst>
                  <a:ext uri="{FF2B5EF4-FFF2-40B4-BE49-F238E27FC236}">
                    <a16:creationId xmlns:a16="http://schemas.microsoft.com/office/drawing/2014/main" id="{045223C6-BF9D-C544-23C0-C099DBC75D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6203" y="1474223"/>
                <a:ext cx="237832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en-US" sz="1500"/>
                  <a:t>К.г.-м.н.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en-US" sz="1500"/>
                  <a:t>Черкашина Т.Ю.</a:t>
                </a:r>
              </a:p>
            </p:txBody>
          </p:sp>
          <p:sp>
            <p:nvSpPr>
              <p:cNvPr id="11275" name="TextBox 17">
                <a:extLst>
                  <a:ext uri="{FF2B5EF4-FFF2-40B4-BE49-F238E27FC236}">
                    <a16:creationId xmlns:a16="http://schemas.microsoft.com/office/drawing/2014/main" id="{8CC62E87-A816-A6F7-1AB4-3A335DCDF0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0623" y="1485241"/>
                <a:ext cx="232044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en-US" sz="1500"/>
                  <a:t>К.х.н.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en-US" sz="1500"/>
                  <a:t>Пашкова Г.В.</a:t>
                </a:r>
              </a:p>
            </p:txBody>
          </p:sp>
          <p:pic>
            <p:nvPicPr>
              <p:cNvPr id="11276" name="Рисунок 18">
                <a:extLst>
                  <a:ext uri="{FF2B5EF4-FFF2-40B4-BE49-F238E27FC236}">
                    <a16:creationId xmlns:a16="http://schemas.microsoft.com/office/drawing/2014/main" id="{384AB308-BBD0-36E5-2A0E-0DE8D2D71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2888" y="-459379"/>
                <a:ext cx="1491324" cy="18597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77" name="TextBox 19">
                <a:extLst>
                  <a:ext uri="{FF2B5EF4-FFF2-40B4-BE49-F238E27FC236}">
                    <a16:creationId xmlns:a16="http://schemas.microsoft.com/office/drawing/2014/main" id="{78884BF9-1657-E97C-D376-78C12FC3E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43511" y="1485241"/>
                <a:ext cx="237832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en-US" sz="1500"/>
                  <a:t>К.г.-м.н.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en-US" sz="1500"/>
                  <a:t>Штельмах С.И.</a:t>
                </a:r>
              </a:p>
            </p:txBody>
          </p:sp>
          <p:pic>
            <p:nvPicPr>
              <p:cNvPr id="11278" name="Рисунок 20">
                <a:extLst>
                  <a:ext uri="{FF2B5EF4-FFF2-40B4-BE49-F238E27FC236}">
                    <a16:creationId xmlns:a16="http://schemas.microsoft.com/office/drawing/2014/main" id="{1F1AFE1E-21D0-2A4C-BF79-220D01D43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74602" y="-477467"/>
                <a:ext cx="1495638" cy="1877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79" name="TextBox 21">
                <a:extLst>
                  <a:ext uri="{FF2B5EF4-FFF2-40B4-BE49-F238E27FC236}">
                    <a16:creationId xmlns:a16="http://schemas.microsoft.com/office/drawing/2014/main" id="{D72F97AF-1868-3851-4240-EDB467F74D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16365" y="1485241"/>
                <a:ext cx="232044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en-US" sz="1500"/>
                  <a:t>К.х.н.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ru-RU" altLang="en-US" sz="1500"/>
                  <a:t>Суворова Д.С.</a:t>
                </a:r>
              </a:p>
            </p:txBody>
          </p:sp>
        </p:grp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5A0525-1B3C-13C0-59BC-FF1D77168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17</a:t>
            </a:fld>
            <a:endParaRPr lang="en-GB"/>
          </a:p>
        </p:txBody>
      </p:sp>
      <p:sp>
        <p:nvSpPr>
          <p:cNvPr id="3" name="Прямоугольник 6">
            <a:extLst>
              <a:ext uri="{FF2B5EF4-FFF2-40B4-BE49-F238E27FC236}">
                <a16:creationId xmlns:a16="http://schemas.microsoft.com/office/drawing/2014/main" id="{070CD4A5-49AA-07A2-F19E-A03B49647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6995"/>
            <a:ext cx="9144000" cy="7334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11266" name="TextBox 6">
            <a:extLst>
              <a:ext uri="{FF2B5EF4-FFF2-40B4-BE49-F238E27FC236}">
                <a16:creationId xmlns:a16="http://schemas.microsoft.com/office/drawing/2014/main" id="{CC926B34-DC4D-6ED9-2BC4-E0CFD3CC2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283" y="-34296"/>
            <a:ext cx="80423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en-US" sz="2000" dirty="0"/>
              <a:t>Группа рентгеновских методов анализа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en-US" sz="2000" dirty="0"/>
              <a:t>ЦКП «Геодинамика и геохронология»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5">
            <a:extLst>
              <a:ext uri="{FF2B5EF4-FFF2-40B4-BE49-F238E27FC236}">
                <a16:creationId xmlns:a16="http://schemas.microsoft.com/office/drawing/2014/main" id="{2CA15F17-A4F0-8006-DBD5-57F262D08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5148263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5">
            <a:extLst>
              <a:ext uri="{FF2B5EF4-FFF2-40B4-BE49-F238E27FC236}">
                <a16:creationId xmlns:a16="http://schemas.microsoft.com/office/drawing/2014/main" id="{CB949746-0E45-9B17-B681-33B1BC68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238" y="2636838"/>
            <a:ext cx="3887787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/>
              <a:t>РФА СПЕКТРОМЕТР</a:t>
            </a:r>
          </a:p>
          <a:p>
            <a:pPr eaLnBrk="1" hangingPunct="1"/>
            <a:r>
              <a:rPr lang="en-US" altLang="ru-RU"/>
              <a:t>S8 TIGER</a:t>
            </a:r>
          </a:p>
          <a:p>
            <a:pPr eaLnBrk="1" hangingPunct="1"/>
            <a:endParaRPr lang="en-US" altLang="ru-RU"/>
          </a:p>
          <a:p>
            <a:pPr eaLnBrk="1" hangingPunct="1"/>
            <a:r>
              <a:rPr lang="ru-RU" altLang="ru-RU"/>
              <a:t>Определение в порошках горных пород</a:t>
            </a:r>
            <a:r>
              <a:rPr lang="en-US" altLang="ru-RU"/>
              <a:t> </a:t>
            </a:r>
            <a:r>
              <a:rPr lang="ru-RU" altLang="ru-RU"/>
              <a:t>концентраций  </a:t>
            </a:r>
          </a:p>
          <a:p>
            <a:pPr eaLnBrk="1" hangingPunct="1"/>
            <a:r>
              <a:rPr lang="en-US" altLang="ru-RU"/>
              <a:t>&gt;10-20 </a:t>
            </a:r>
            <a:r>
              <a:rPr lang="ru-RU" altLang="ru-RU"/>
              <a:t>г</a:t>
            </a:r>
            <a:r>
              <a:rPr lang="en-US" altLang="ru-RU"/>
              <a:t>/</a:t>
            </a:r>
            <a:r>
              <a:rPr lang="ru-RU" altLang="ru-RU"/>
              <a:t>т для широкого спектра элементов </a:t>
            </a:r>
            <a:r>
              <a:rPr lang="en-US" altLang="ru-RU"/>
              <a:t>(</a:t>
            </a:r>
            <a:r>
              <a:rPr lang="ru-RU" altLang="ru-RU"/>
              <a:t>от С до </a:t>
            </a:r>
            <a:r>
              <a:rPr lang="en-US" altLang="ru-RU"/>
              <a:t>U)</a:t>
            </a:r>
          </a:p>
        </p:txBody>
      </p:sp>
      <p:sp>
        <p:nvSpPr>
          <p:cNvPr id="5124" name="Прямоугольник 6">
            <a:extLst>
              <a:ext uri="{FF2B5EF4-FFF2-40B4-BE49-F238E27FC236}">
                <a16:creationId xmlns:a16="http://schemas.microsoft.com/office/drawing/2014/main" id="{B0B1806A-01AB-685C-5E89-88A9B100B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6995"/>
            <a:ext cx="9144000" cy="7334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79592E6-9719-79E6-0C27-71797D762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-26988"/>
            <a:ext cx="8928100" cy="622301"/>
          </a:xfrm>
          <a:prstGeom prst="rect">
            <a:avLst/>
          </a:prstGeom>
          <a:noFill/>
          <a:ln>
            <a:noFill/>
          </a:ln>
        </p:spPr>
        <p:txBody>
          <a:bodyPr tIns="152352" bIns="3808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altLang="ru-RU" sz="2800" cap="all" dirty="0">
                <a:latin typeface="Times New Roman" pitchFamily="18" charset="0"/>
                <a:cs typeface="Times New Roman" pitchFamily="18" charset="0"/>
              </a:rPr>
              <a:t>ГРУППА РЕНТГЕНОВСКОГО АНАЛИЗА</a:t>
            </a:r>
            <a:endParaRPr lang="en-US" altLang="ru-RU" sz="20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E17082-5F68-59D5-321E-715B0EFB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60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Рентгеновский спектрометр с ПВО настольного типа S2 PICOFOX (Bruker, Германия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8" y="147382"/>
            <a:ext cx="888682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95536" y="133350"/>
            <a:ext cx="4176464" cy="26916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47382"/>
            <a:ext cx="449650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ru-RU" altLang="ru-RU" sz="2000" dirty="0"/>
              <a:t>РФА СПЕКТРОМЕТР </a:t>
            </a:r>
            <a:r>
              <a:rPr lang="en-US" altLang="ru-RU" sz="2000" dirty="0"/>
              <a:t>S</a:t>
            </a:r>
            <a:r>
              <a:rPr lang="ru-RU" altLang="ru-RU" sz="2000" dirty="0"/>
              <a:t>2</a:t>
            </a:r>
            <a:r>
              <a:rPr lang="en-US" altLang="ru-RU" sz="2000" dirty="0"/>
              <a:t> PICOFOX</a:t>
            </a:r>
          </a:p>
          <a:p>
            <a:r>
              <a:rPr lang="en-US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TXRF </a:t>
            </a:r>
            <a:r>
              <a:rPr lang="ru-RU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рентгено-флуоресцентный </a:t>
            </a:r>
          </a:p>
          <a:p>
            <a:r>
              <a:rPr lang="ru-RU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спектрометр с полным </a:t>
            </a:r>
            <a:r>
              <a:rPr lang="en-US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внешним отражением</a:t>
            </a:r>
            <a:endParaRPr lang="en-US" sz="20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altLang="ru-RU" sz="2000" dirty="0"/>
          </a:p>
          <a:p>
            <a:r>
              <a:rPr lang="ru-RU" altLang="ru-RU" sz="2000" dirty="0"/>
              <a:t>Определение в растворах концентраций </a:t>
            </a:r>
            <a:r>
              <a:rPr lang="en-US" altLang="ru-RU" sz="2000" dirty="0"/>
              <a:t>&gt;1-2 </a:t>
            </a:r>
            <a:r>
              <a:rPr lang="ru-RU" altLang="ru-RU" sz="2000" dirty="0"/>
              <a:t>г</a:t>
            </a:r>
            <a:r>
              <a:rPr lang="en-US" altLang="ru-RU" sz="2000" dirty="0"/>
              <a:t>/</a:t>
            </a:r>
            <a:r>
              <a:rPr lang="ru-RU" altLang="ru-RU" sz="2000" dirty="0"/>
              <a:t>т для широкого спектра элементов от </a:t>
            </a:r>
            <a:r>
              <a:rPr lang="en-US" altLang="ru-RU" sz="2000" dirty="0"/>
              <a:t>Al </a:t>
            </a:r>
            <a:r>
              <a:rPr lang="ru-RU" altLang="ru-RU" sz="2000" dirty="0"/>
              <a:t>до </a:t>
            </a:r>
            <a:r>
              <a:rPr lang="en-US" altLang="ru-RU" sz="2000" dirty="0"/>
              <a:t>U</a:t>
            </a:r>
            <a:endParaRPr lang="ru-RU" altLang="ru-RU" sz="2000" dirty="0"/>
          </a:p>
          <a:p>
            <a:pPr algn="ctr"/>
            <a:endParaRPr lang="en-GB" sz="2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4B013F1-39C3-FEAC-8786-B78D1BE4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5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0F4697-6408-0DD6-10FC-6ECEB205D088}"/>
              </a:ext>
            </a:extLst>
          </p:cNvPr>
          <p:cNvSpPr txBox="1"/>
          <p:nvPr/>
        </p:nvSpPr>
        <p:spPr>
          <a:xfrm>
            <a:off x="168973" y="683168"/>
            <a:ext cx="5201080" cy="590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В 50-е </a:t>
            </a:r>
            <a:r>
              <a:rPr lang="en-US" sz="1400" b="1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гг</a:t>
            </a: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 XX в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при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отделе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петрографии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создана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группа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аналитической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химии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и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группа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физических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методов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анализа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В 1962 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г.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создан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отдел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аналитических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лабораторий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endParaRPr lang="ru-RU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В 1972 г.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организована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лаборатория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изотопии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и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геохронологии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объединенная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endParaRPr lang="ru-RU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</a:rPr>
              <a:t>В </a:t>
            </a: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1974 г. 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с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лабораторией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физических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методов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исследований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 </a:t>
            </a:r>
            <a:endParaRPr lang="ru-RU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В 1995 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г.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объединена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с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лабораторией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физических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методов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исследований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 </a:t>
            </a:r>
            <a:endParaRPr lang="ru-RU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В 1996 г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выделена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лаборатория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изотопии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и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геохронологии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  <a:p>
            <a:pPr marR="77290">
              <a:lnSpc>
                <a:spcPct val="90000"/>
              </a:lnSpc>
              <a:spcAft>
                <a:spcPts val="600"/>
              </a:spcAft>
            </a:pP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В 1998 г.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на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базе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аналитических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подразделений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института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создан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аналитический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центр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 </a:t>
            </a:r>
            <a:endParaRPr lang="ru-RU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В </a:t>
            </a: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2015 г.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создан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ЦКП “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Геодинамика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и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геохронология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” (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заведующий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А.В.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Иванов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). </a:t>
            </a:r>
            <a:endParaRPr lang="ru-RU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pPr marR="772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В 2017 г.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для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объединения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геофизических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исследований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ru-RU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с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оздана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Уникальная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научная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установка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«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Южнобайкальский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инструментальный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комплекс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для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мониторинга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опасных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геодинамических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14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процессов</a:t>
            </a:r>
            <a:r>
              <a:rPr lang="en-US" sz="14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4AB3F0-0B42-3100-2EC1-A0307B60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90" y="573252"/>
            <a:ext cx="3842865" cy="28557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1D0B75-E0CA-90DC-253B-AD82F7B1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938" y="3776730"/>
            <a:ext cx="3618367" cy="2696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9CF19-AA53-97DD-602F-919BF200034B}"/>
              </a:ext>
            </a:extLst>
          </p:cNvPr>
          <p:cNvSpPr txBox="1"/>
          <p:nvPr/>
        </p:nvSpPr>
        <p:spPr>
          <a:xfrm>
            <a:off x="525780" y="148962"/>
            <a:ext cx="5052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История создания ЦКП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CC8DEC-D6C5-B166-FC48-BA95496C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12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56" y="1885188"/>
            <a:ext cx="6647688" cy="3087624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B6FA46F-6AB6-1CE3-AE7F-9E89E6EEC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573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1" y="347638"/>
            <a:ext cx="8488559" cy="580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6AF6A5B-470F-81DB-165A-ECD823FA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55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9202" y="1181274"/>
            <a:ext cx="5993934" cy="44954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554D8D4-7392-D777-E548-7ED592AA3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65" y="3605043"/>
            <a:ext cx="6085495" cy="282092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C1748F7-1973-26CF-650B-9DBD0841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48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763"/>
            <a:ext cx="9144000" cy="4266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227" y="1988840"/>
            <a:ext cx="274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prstClr val="white"/>
                </a:solidFill>
                <a:latin typeface="Calibri"/>
              </a:rPr>
              <a:t>Стандарт апатита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Durango</a:t>
            </a: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A14A158-DB86-6A32-C43F-5EA53757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33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882"/>
            <a:ext cx="9144000" cy="42982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92B7E28-CE4B-120C-0C4C-B5DBE839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87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5804" y="1896448"/>
            <a:ext cx="543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Реальные кристаллы апатита размером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 </a:t>
            </a:r>
            <a:r>
              <a:rPr lang="ru-RU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мкм</a:t>
            </a:r>
            <a:endParaRPr lang="en-GB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9CFF008-4E7F-B1B1-4B92-EC6FAA78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880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66E7EB-CD68-436D-A3F8-203B09F1B43D}"/>
              </a:ext>
            </a:extLst>
          </p:cNvPr>
          <p:cNvSpPr txBox="1"/>
          <p:nvPr/>
        </p:nvSpPr>
        <p:spPr>
          <a:xfrm>
            <a:off x="3999358" y="731909"/>
            <a:ext cx="505215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latin typeface="Calibri Light" panose="020F0302020204030204" pitchFamily="34" charset="0"/>
            </a:endParaRPr>
          </a:p>
          <a:p>
            <a:r>
              <a:rPr lang="ru-RU" sz="2000" dirty="0" err="1">
                <a:latin typeface="Calibri Light" panose="020F0302020204030204" pitchFamily="34" charset="0"/>
              </a:rPr>
              <a:t>Определениие</a:t>
            </a:r>
            <a:r>
              <a:rPr lang="ru-RU" sz="2000" dirty="0">
                <a:latin typeface="Calibri Light" panose="020F0302020204030204" pitchFamily="34" charset="0"/>
              </a:rPr>
              <a:t>  элементов (от Mg до U) в различных объектах, имеющих твердое или жидкое агрегатное состояние</a:t>
            </a:r>
          </a:p>
          <a:p>
            <a:endParaRPr lang="ru-RU" sz="2000" dirty="0">
              <a:latin typeface="Calibri Light" panose="020F0302020204030204" pitchFamily="34" charset="0"/>
            </a:endParaRPr>
          </a:p>
          <a:p>
            <a:r>
              <a:rPr lang="ru-RU" sz="2000" dirty="0">
                <a:latin typeface="Calibri Light" panose="020F0302020204030204" pitchFamily="34" charset="0"/>
              </a:rPr>
              <a:t>Прибор оснащен двумя рентгеновскими трубками с </a:t>
            </a:r>
            <a:r>
              <a:rPr lang="ru-RU" sz="2000" dirty="0" err="1">
                <a:latin typeface="Calibri Light" panose="020F0302020204030204" pitchFamily="34" charset="0"/>
              </a:rPr>
              <a:t>Mo</a:t>
            </a:r>
            <a:r>
              <a:rPr lang="ru-RU" sz="2000" dirty="0">
                <a:latin typeface="Calibri Light" panose="020F0302020204030204" pitchFamily="34" charset="0"/>
              </a:rPr>
              <a:t>- и W-анодами (50 Вт) и SDD детектором (60 мм2)</a:t>
            </a:r>
          </a:p>
          <a:p>
            <a:endParaRPr lang="ru-RU" sz="2000" dirty="0">
              <a:latin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alibri Light" panose="020F0302020204030204" pitchFamily="34" charset="0"/>
              </a:rPr>
              <a:t>Высокая чувствительность на уровне концентраций </a:t>
            </a:r>
            <a:r>
              <a:rPr lang="ru-RU" sz="2000" dirty="0" err="1">
                <a:latin typeface="Calibri Light" panose="020F0302020204030204" pitchFamily="34" charset="0"/>
              </a:rPr>
              <a:t>ppb</a:t>
            </a:r>
            <a:r>
              <a:rPr lang="ru-RU" sz="2000" dirty="0">
                <a:latin typeface="Calibri Light" panose="020F0302020204030204" pitchFamily="34" charset="0"/>
              </a:rPr>
              <a:t>–%, простая пробоподготовка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alibri Light" panose="020F0302020204030204" pitchFamily="34" charset="0"/>
              </a:rPr>
              <a:t>Низкая инструментальная стоимость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alibri Light" panose="020F0302020204030204" pitchFamily="34" charset="0"/>
              </a:rPr>
              <a:t>Небольшое количество вещества, требуемого для анализа (мг или мл)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alibri Light" panose="020F0302020204030204" pitchFamily="34" charset="0"/>
              </a:rPr>
              <a:t>Возможность применения способа внутреннего стандарта для количественного расчета концентраций элементов в пробе.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6318B0F-3512-43AA-B868-F206DD347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50" y="1342988"/>
            <a:ext cx="3774345" cy="471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2CDDD1E-39FC-55E4-8A82-79331ADA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D5F-609A-4A5A-8451-63D20D8D2F9F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8E615-BF2E-AB68-8102-FB7E5C26CAD6}"/>
              </a:ext>
            </a:extLst>
          </p:cNvPr>
          <p:cNvSpPr txBox="1"/>
          <p:nvPr/>
        </p:nvSpPr>
        <p:spPr>
          <a:xfrm>
            <a:off x="158749" y="186003"/>
            <a:ext cx="84501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Calibri Light" panose="020F0302020204030204" pitchFamily="34" charset="0"/>
              </a:rPr>
              <a:t>Рентгенофлуоресцентный</a:t>
            </a:r>
            <a:r>
              <a:rPr lang="ru-RU" sz="2400" b="1" dirty="0">
                <a:latin typeface="Calibri Light" panose="020F0302020204030204" pitchFamily="34" charset="0"/>
              </a:rPr>
              <a:t> спектрометр с полным внешним отражением S4 T-Star 400 </a:t>
            </a:r>
            <a:endParaRPr lang="en-US" sz="2400" b="1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013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31010" y="99757"/>
            <a:ext cx="41225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libri Light" panose="020F0302020204030204" pitchFamily="34" charset="0"/>
              </a:rPr>
              <a:t>Рентгеноструктурный анализ</a:t>
            </a:r>
          </a:p>
          <a:p>
            <a:endParaRPr lang="ru-RU" b="1" dirty="0">
              <a:latin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</a:rPr>
              <a:t>Анализ используется для следующих целей:</a:t>
            </a:r>
          </a:p>
          <a:p>
            <a:pPr algn="just"/>
            <a:endParaRPr lang="ru-RU" dirty="0">
              <a:latin typeface="Calibri Light" panose="020F03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</a:rPr>
              <a:t>определение фазового состава минеральных смесей, горных пород и глинистых фракций;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</a:rPr>
              <a:t>идентификация минералов, в том числе в единичных зёрнах размером до 500 мкм;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</a:rPr>
              <a:t>количественный анализ минералов;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</a:rPr>
              <a:t>расчёт параметров элементарной ячейки минералов.</a:t>
            </a:r>
          </a:p>
          <a:p>
            <a:pPr algn="just"/>
            <a:endParaRPr lang="ru-RU" sz="1200" dirty="0">
              <a:latin typeface="Calibri Light" panose="020F0302020204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24" y="415750"/>
            <a:ext cx="4425768" cy="31771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190439" y="3705789"/>
            <a:ext cx="87267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Calibri Light" panose="020F0302020204030204" pitchFamily="34" charset="0"/>
              </a:rPr>
              <a:t>Оборудование</a:t>
            </a:r>
          </a:p>
          <a:p>
            <a:pPr algn="just"/>
            <a:endParaRPr lang="ru-RU" sz="2000" dirty="0">
              <a:latin typeface="Calibri Light" panose="020F03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2000" dirty="0" err="1">
                <a:latin typeface="Calibri Light" panose="020F0302020204030204" pitchFamily="34" charset="0"/>
              </a:rPr>
              <a:t>Дифрактометр</a:t>
            </a:r>
            <a:r>
              <a:rPr lang="ru-RU" sz="2000" dirty="0">
                <a:latin typeface="Calibri Light" panose="020F0302020204030204" pitchFamily="34" charset="0"/>
              </a:rPr>
              <a:t> ДРОН-3. Предназначен для установления положения атомов в кристаллических структурах, определения фазового состава полиминеральных смесей,  в частности глин.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Calibri Light" panose="020F0302020204030204" pitchFamily="34" charset="0"/>
              </a:rPr>
              <a:t>Рентгеновские аппараты УРС-55а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1200" dirty="0">
              <a:latin typeface="Calibri Light" panose="020F03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1200" dirty="0">
              <a:latin typeface="Calibri Light" panose="020F03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1200" dirty="0">
              <a:latin typeface="Calibri Light" panose="020F03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3124" y="5626894"/>
            <a:ext cx="81793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b="1" dirty="0">
                <a:latin typeface="Calibri Light" panose="020F0302020204030204" pitchFamily="34" charset="0"/>
              </a:rPr>
              <a:t>Требования к подготовке проб</a:t>
            </a:r>
          </a:p>
          <a:p>
            <a:endParaRPr lang="ru-RU" sz="1500" dirty="0">
              <a:latin typeface="Calibri Light" panose="020F0302020204030204" pitchFamily="34" charset="0"/>
            </a:endParaRPr>
          </a:p>
          <a:p>
            <a:pPr algn="just"/>
            <a:r>
              <a:rPr lang="ru-RU" sz="1500" dirty="0">
                <a:latin typeface="Calibri Light" panose="020F0302020204030204" pitchFamily="34" charset="0"/>
              </a:rPr>
              <a:t>На анализ принимаются измельчённые пробы массой не менее 100 мг, для исследования глин – 1,5-2 г. При необходимости возможно исследование микрокристаллов.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BA796DC-458C-BEF5-63CA-2955A66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D5F-609A-4A5A-8451-63D20D8D2F9F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0997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4">
            <a:extLst>
              <a:ext uri="{FF2B5EF4-FFF2-40B4-BE49-F238E27FC236}">
                <a16:creationId xmlns:a16="http://schemas.microsoft.com/office/drawing/2014/main" id="{47BE48EE-F992-5E75-FEB1-F6DC193B4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Прямоугольник 6">
            <a:extLst>
              <a:ext uri="{FF2B5EF4-FFF2-40B4-BE49-F238E27FC236}">
                <a16:creationId xmlns:a16="http://schemas.microsoft.com/office/drawing/2014/main" id="{3F5E73AC-E629-120E-5E10-04E9FD26B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223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12C5F6-36A1-E3E6-9C5B-E8E924E0D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38" y="-31750"/>
            <a:ext cx="8569326" cy="1054100"/>
          </a:xfrm>
          <a:prstGeom prst="rect">
            <a:avLst/>
          </a:prstGeom>
          <a:noFill/>
          <a:ln>
            <a:noFill/>
          </a:ln>
        </p:spPr>
        <p:txBody>
          <a:bodyPr tIns="152352" bIns="3808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altLang="ru-RU" sz="2800" cap="all" dirty="0">
                <a:latin typeface="Times New Roman" pitchFamily="18" charset="0"/>
                <a:cs typeface="Times New Roman" pitchFamily="18" charset="0"/>
              </a:rPr>
              <a:t>РАМАНОВСКИЙ СПЕКТРОМЕТР </a:t>
            </a:r>
            <a:endParaRPr lang="en-US" altLang="ru-RU" sz="2800" cap="all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altLang="ru-RU" sz="2800" cap="all" dirty="0" err="1">
                <a:latin typeface="Times New Roman" pitchFamily="18" charset="0"/>
                <a:cs typeface="Times New Roman" pitchFamily="18" charset="0"/>
              </a:rPr>
              <a:t>Witec</a:t>
            </a:r>
            <a:r>
              <a:rPr lang="en-US" altLang="ru-RU" sz="2800" cap="all" dirty="0">
                <a:latin typeface="Times New Roman" pitchFamily="18" charset="0"/>
                <a:cs typeface="Times New Roman" pitchFamily="18" charset="0"/>
              </a:rPr>
              <a:t> ALPHA 300r</a:t>
            </a:r>
            <a:endParaRPr lang="en-US" altLang="ru-RU" sz="20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8F0C95E-68A9-DB64-5080-B7732633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74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98018" y="3036116"/>
            <a:ext cx="42958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1200" dirty="0">
              <a:latin typeface="Calibri Light" panose="020F0302020204030204" pitchFamily="34" charset="0"/>
            </a:endParaRPr>
          </a:p>
          <a:p>
            <a:pPr algn="just"/>
            <a:r>
              <a:rPr lang="ru-RU" sz="1400" b="1" dirty="0">
                <a:latin typeface="Calibri Light" panose="020F0302020204030204" pitchFamily="34" charset="0"/>
              </a:rPr>
              <a:t>Типы препаратов для исследований</a:t>
            </a:r>
            <a:endParaRPr lang="ru-RU" sz="1400" dirty="0">
              <a:latin typeface="Calibri Light" panose="020F0302020204030204" pitchFamily="34" charset="0"/>
            </a:endParaRPr>
          </a:p>
          <a:p>
            <a:pPr algn="just"/>
            <a:endParaRPr lang="ru-RU" sz="1200" dirty="0">
              <a:latin typeface="Calibri Light" panose="020F03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298" y="358349"/>
            <a:ext cx="4209294" cy="267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одзаголовок 6">
            <a:extLst>
              <a:ext uri="{FF2B5EF4-FFF2-40B4-BE49-F238E27FC236}">
                <a16:creationId xmlns:a16="http://schemas.microsoft.com/office/drawing/2014/main" id="{6E415B80-151A-457B-858A-802F12AF9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5602" y="164039"/>
            <a:ext cx="4064923" cy="73152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A40650-746A-4F02-9431-0B952B46DD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602" y="2846754"/>
            <a:ext cx="4660933" cy="384720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963BA58-DA92-9E49-FE33-C9F7B5F2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D5F-609A-4A5A-8451-63D20D8D2F9F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237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33">
            <a:extLst>
              <a:ext uri="{FF2B5EF4-FFF2-40B4-BE49-F238E27FC236}">
                <a16:creationId xmlns:a16="http://schemas.microsoft.com/office/drawing/2014/main" id="{20DE91C7-396E-4D78-AF96-2A525956B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4394" y="95939"/>
            <a:ext cx="4064923" cy="73152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5EB9C-B54C-4708-97D5-37A587EF85ED}"/>
              </a:ext>
            </a:extLst>
          </p:cNvPr>
          <p:cNvSpPr txBox="1"/>
          <p:nvPr/>
        </p:nvSpPr>
        <p:spPr>
          <a:xfrm>
            <a:off x="289932" y="4000823"/>
            <a:ext cx="8564136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2018</a:t>
            </a:r>
            <a:r>
              <a:rPr lang="ru-RU" sz="1600" b="1" dirty="0"/>
              <a:t>-2022 гг.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/>
              <a:t>Программа развития передовой инфраструктуры для проведения исследований и разработок в рамках национального проекта «Наука».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/>
              <a:t>2019 г. – победа в седьмом конкурсе мегагрантов (по Постановлению Правительства РФ р 220), в рамках мегагранта создана лаборатория орогенеза под руководством известного ученого С.А. Писаревского, Название проекта: «Орогенез: образование и рост континентов и суперконтинентов».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9C5CF-8EAA-4118-A365-7DC119762F2E}"/>
              </a:ext>
            </a:extLst>
          </p:cNvPr>
          <p:cNvSpPr txBox="1"/>
          <p:nvPr/>
        </p:nvSpPr>
        <p:spPr>
          <a:xfrm>
            <a:off x="407994" y="461699"/>
            <a:ext cx="4980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Центр коллективного пользования</a:t>
            </a:r>
          </a:p>
          <a:p>
            <a:r>
              <a:rPr lang="ru-RU" b="1" dirty="0"/>
              <a:t>«Геодинамика и геохронология»</a:t>
            </a:r>
          </a:p>
          <a:p>
            <a:r>
              <a:rPr lang="ru-RU" dirty="0"/>
              <a:t>Руководитель - проф. РАН, </a:t>
            </a:r>
            <a:r>
              <a:rPr lang="ru-RU" dirty="0" err="1"/>
              <a:t>д.г</a:t>
            </a:r>
            <a:r>
              <a:rPr lang="ru-RU" dirty="0"/>
              <a:t>.-м.н. А.В. Иванов</a:t>
            </a:r>
            <a:endParaRPr lang="en-GB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948985-5DA7-4824-908B-177166AF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74" y="1458127"/>
            <a:ext cx="7065802" cy="231233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1DF3303-D27D-9B7C-2CAD-B79E37B8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D5F-609A-4A5A-8451-63D20D8D2F9F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577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4800601" y="1236331"/>
            <a:ext cx="42199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alibri Light" panose="020F0302020204030204" pitchFamily="34" charset="0"/>
              </a:rPr>
              <a:t>Изотопный анализ воды</a:t>
            </a:r>
            <a:br>
              <a:rPr lang="ru-RU" b="1" dirty="0">
                <a:latin typeface="Calibri Light" panose="020F0302020204030204" pitchFamily="34" charset="0"/>
              </a:rPr>
            </a:br>
            <a:endParaRPr lang="ru-RU" b="1" dirty="0">
              <a:latin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</a:rPr>
              <a:t>Определение изотопного состава кислорода (</a:t>
            </a:r>
            <a:r>
              <a:rPr lang="el-GR" dirty="0">
                <a:latin typeface="Calibri Light" panose="020F0302020204030204" pitchFamily="34" charset="0"/>
              </a:rPr>
              <a:t>δ</a:t>
            </a:r>
            <a:r>
              <a:rPr lang="el-GR" baseline="30000" dirty="0">
                <a:latin typeface="Calibri Light" panose="020F0302020204030204" pitchFamily="34" charset="0"/>
              </a:rPr>
              <a:t>1</a:t>
            </a:r>
            <a:r>
              <a:rPr lang="ru-RU" baseline="30000" dirty="0">
                <a:latin typeface="Calibri Light" panose="020F0302020204030204" pitchFamily="34" charset="0"/>
              </a:rPr>
              <a:t>7</a:t>
            </a:r>
            <a:r>
              <a:rPr lang="en-US" dirty="0">
                <a:latin typeface="Calibri Light" panose="020F0302020204030204" pitchFamily="34" charset="0"/>
              </a:rPr>
              <a:t>O</a:t>
            </a:r>
            <a:r>
              <a:rPr lang="ru-RU" dirty="0">
                <a:latin typeface="Calibri Light" panose="020F0302020204030204" pitchFamily="34" charset="0"/>
              </a:rPr>
              <a:t> и </a:t>
            </a:r>
            <a:r>
              <a:rPr lang="el-GR" dirty="0">
                <a:latin typeface="Calibri Light" panose="020F0302020204030204" pitchFamily="34" charset="0"/>
              </a:rPr>
              <a:t>δ</a:t>
            </a:r>
            <a:r>
              <a:rPr lang="el-GR" baseline="30000" dirty="0">
                <a:latin typeface="Calibri Light" panose="020F0302020204030204" pitchFamily="34" charset="0"/>
              </a:rPr>
              <a:t>18</a:t>
            </a:r>
            <a:r>
              <a:rPr lang="en-US" dirty="0">
                <a:latin typeface="Calibri Light" panose="020F0302020204030204" pitchFamily="34" charset="0"/>
              </a:rPr>
              <a:t>O</a:t>
            </a:r>
            <a:r>
              <a:rPr lang="ru-RU" dirty="0">
                <a:latin typeface="Calibri Light" panose="020F0302020204030204" pitchFamily="34" charset="0"/>
              </a:rPr>
              <a:t>) и водорода (</a:t>
            </a:r>
            <a:r>
              <a:rPr lang="el-GR" dirty="0">
                <a:latin typeface="Calibri Light" panose="020F0302020204030204" pitchFamily="34" charset="0"/>
              </a:rPr>
              <a:t>δ</a:t>
            </a:r>
            <a:r>
              <a:rPr lang="en-US" dirty="0">
                <a:latin typeface="Calibri Light" panose="020F0302020204030204" pitchFamily="34" charset="0"/>
              </a:rPr>
              <a:t>D</a:t>
            </a:r>
            <a:r>
              <a:rPr lang="ru-RU" dirty="0">
                <a:latin typeface="Calibri Light" panose="020F0302020204030204" pitchFamily="34" charset="0"/>
              </a:rPr>
              <a:t>) в воде. Измерения </a:t>
            </a:r>
            <a:r>
              <a:rPr lang="ru-RU" baseline="30000" dirty="0">
                <a:latin typeface="Calibri Light" panose="020F0302020204030204" pitchFamily="34" charset="0"/>
              </a:rPr>
              <a:t>17</a:t>
            </a:r>
            <a:r>
              <a:rPr lang="ru-RU" dirty="0">
                <a:latin typeface="Calibri Light" panose="020F0302020204030204" pitchFamily="34" charset="0"/>
              </a:rPr>
              <a:t>O-excess в сочетании с высокоточными измерениями δ</a:t>
            </a:r>
            <a:r>
              <a:rPr lang="ru-RU" baseline="30000" dirty="0">
                <a:latin typeface="Calibri Light" panose="020F0302020204030204" pitchFamily="34" charset="0"/>
              </a:rPr>
              <a:t>18</a:t>
            </a:r>
            <a:r>
              <a:rPr lang="ru-RU" dirty="0">
                <a:latin typeface="Calibri Light" panose="020F0302020204030204" pitchFamily="34" charset="0"/>
              </a:rPr>
              <a:t>O и </a:t>
            </a:r>
            <a:r>
              <a:rPr lang="ru-RU" dirty="0" err="1">
                <a:latin typeface="Calibri Light" panose="020F0302020204030204" pitchFamily="34" charset="0"/>
              </a:rPr>
              <a:t>δD</a:t>
            </a:r>
            <a:r>
              <a:rPr lang="ru-RU" dirty="0">
                <a:latin typeface="Calibri Light" panose="020F0302020204030204" pitchFamily="34" charset="0"/>
              </a:rPr>
              <a:t> </a:t>
            </a:r>
          </a:p>
          <a:p>
            <a:pPr algn="just"/>
            <a:endParaRPr lang="ru-RU" dirty="0">
              <a:latin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</a:rPr>
              <a:t>Изучение современного климата и взаимодействия между гидросферой и биосферой. Реконструировать климат прошлого. </a:t>
            </a:r>
          </a:p>
          <a:p>
            <a:pPr algn="just"/>
            <a:endParaRPr lang="ru-RU" dirty="0">
              <a:latin typeface="Calibri Light" panose="020F0302020204030204" pitchFamily="34" charset="0"/>
            </a:endParaRPr>
          </a:p>
          <a:p>
            <a:pPr algn="just"/>
            <a:r>
              <a:rPr lang="ru-RU" b="1" dirty="0">
                <a:latin typeface="Calibri Light" panose="020F0302020204030204" pitchFamily="34" charset="0"/>
              </a:rPr>
              <a:t>Оборудование: </a:t>
            </a:r>
            <a:endParaRPr lang="ru-RU" dirty="0">
              <a:latin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</a:rPr>
              <a:t>Этот тип спектроскопии основан на поглощении энергии ИК-лазера малыми молекулами при характеристичных длинах волн. 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76" y="1424482"/>
            <a:ext cx="4547464" cy="30322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Прямоугольник 10"/>
          <p:cNvSpPr/>
          <p:nvPr/>
        </p:nvSpPr>
        <p:spPr>
          <a:xfrm>
            <a:off x="188307" y="4713462"/>
            <a:ext cx="45474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Calibri Light" panose="020F0302020204030204" pitchFamily="34" charset="0"/>
              </a:rPr>
              <a:t>Требования к подготовке проб</a:t>
            </a:r>
          </a:p>
          <a:p>
            <a:pPr algn="just"/>
            <a:endParaRPr lang="ru-RU" dirty="0">
              <a:latin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</a:rPr>
              <a:t>Метод WS-CRDS требует минимальной подготовки. Достаточно отфильтровать пробы воды (не рассолы и не алкоголь) с помощью фильтров 0,45 нм. </a:t>
            </a:r>
          </a:p>
        </p:txBody>
      </p:sp>
      <p:sp>
        <p:nvSpPr>
          <p:cNvPr id="2" name="Прямоугольник 6">
            <a:extLst>
              <a:ext uri="{FF2B5EF4-FFF2-40B4-BE49-F238E27FC236}">
                <a16:creationId xmlns:a16="http://schemas.microsoft.com/office/drawing/2014/main" id="{4293EB9A-51D1-6160-36DC-41B35740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3213"/>
            <a:ext cx="9144000" cy="1240964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ru-RU" sz="3600" b="1" dirty="0">
                <a:solidFill>
                  <a:schemeClr val="bg1"/>
                </a:solidFill>
                <a:latin typeface="Calibri Light" panose="020F0302020204030204" pitchFamily="34" charset="0"/>
              </a:rPr>
              <a:t>Изотопный анализатор воды </a:t>
            </a:r>
            <a:r>
              <a:rPr lang="ru-RU" sz="3600" b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Picarro</a:t>
            </a:r>
            <a:r>
              <a:rPr lang="ru-RU" sz="3600" b="1" dirty="0">
                <a:solidFill>
                  <a:schemeClr val="bg1"/>
                </a:solidFill>
                <a:latin typeface="Calibri Light" panose="020F0302020204030204" pitchFamily="34" charset="0"/>
              </a:rPr>
              <a:t> L2140-i (</a:t>
            </a:r>
            <a:r>
              <a:rPr lang="ru-RU" sz="3600" b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Picarro</a:t>
            </a:r>
            <a:r>
              <a:rPr lang="ru-RU" sz="3600" b="1" dirty="0">
                <a:solidFill>
                  <a:schemeClr val="bg1"/>
                </a:solidFill>
                <a:latin typeface="Calibri Light" panose="020F0302020204030204" pitchFamily="34" charset="0"/>
              </a:rPr>
              <a:t>, США).</a:t>
            </a:r>
            <a:endParaRPr lang="en-GB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C79AB0B-CEDC-3EA5-C861-56362A18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D5F-609A-4A5A-8451-63D20D8D2F9F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4572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AD1D46CB-E8F2-6FEA-EC58-01CDCECA0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923"/>
            <a:ext cx="9144000" cy="1576348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2082A-F30A-A9B6-1489-EDB11324CF1A}"/>
              </a:ext>
            </a:extLst>
          </p:cNvPr>
          <p:cNvSpPr txBox="1"/>
          <p:nvPr/>
        </p:nvSpPr>
        <p:spPr>
          <a:xfrm>
            <a:off x="297180" y="183376"/>
            <a:ext cx="7132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ru-RU" alt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Оборудование для инженерной  геологии: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4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Лаборатория инженерной геологии и геоэкологии 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8E34A9-C4E1-39CE-AC24-FEB23C2A75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02" y="1759724"/>
            <a:ext cx="4285010" cy="2858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B4BEE6-6D7D-10BE-4E0F-84E43C00D2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290" y="2573836"/>
            <a:ext cx="3075591" cy="4100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0528C3-3A40-673D-9ED5-AA1684B2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784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28971" y="225435"/>
            <a:ext cx="438186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libri Light" panose="020F0302020204030204" pitchFamily="34" charset="0"/>
              </a:rPr>
              <a:t>Гранулометрический  анализ</a:t>
            </a:r>
          </a:p>
          <a:p>
            <a:endParaRPr lang="ru-RU" b="1" dirty="0">
              <a:latin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</a:rPr>
              <a:t>Анализ используется для следующих целей:</a:t>
            </a:r>
          </a:p>
          <a:p>
            <a:pPr algn="just"/>
            <a:endParaRPr lang="ru-RU" dirty="0">
              <a:latin typeface="Calibri Light" panose="020F03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</a:rPr>
              <a:t>измерение распределения частиц по размеру в рыхлых грунтах, порошках, суспензиях, пастах в диапазоне 0,01-2000 мкм;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</a:rPr>
              <a:t>контроль производства и контроля качества образов;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 Light" panose="020F0302020204030204" pitchFamily="34" charset="0"/>
              </a:rPr>
              <a:t>определение режима литогенеза рыхлых отложений.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>
              <a:latin typeface="Calibri Light" panose="020F03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>
              <a:latin typeface="Calibri Light" panose="020F0302020204030204" pitchFamily="34" charset="0"/>
            </a:endParaRPr>
          </a:p>
          <a:p>
            <a:pPr algn="just"/>
            <a:r>
              <a:rPr lang="ru-RU" b="1" dirty="0">
                <a:latin typeface="Calibri Light" panose="020F0302020204030204" pitchFamily="34" charset="0"/>
              </a:rPr>
              <a:t>Оборудование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dirty="0">
              <a:latin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</a:rPr>
              <a:t>Лазерный анализатор размеров частиц ANALYSETTE 22 </a:t>
            </a:r>
            <a:r>
              <a:rPr lang="ru-RU" dirty="0" err="1">
                <a:latin typeface="Calibri Light" panose="020F0302020204030204" pitchFamily="34" charset="0"/>
              </a:rPr>
              <a:t>NanoTec</a:t>
            </a:r>
            <a:r>
              <a:rPr lang="ru-RU" dirty="0">
                <a:latin typeface="Calibri Light" panose="020F0302020204030204" pitchFamily="34" charset="0"/>
              </a:rPr>
              <a:t> (</a:t>
            </a:r>
            <a:r>
              <a:rPr lang="ru-RU" dirty="0" err="1">
                <a:latin typeface="Calibri Light" panose="020F0302020204030204" pitchFamily="34" charset="0"/>
              </a:rPr>
              <a:t>Fritsch</a:t>
            </a:r>
            <a:r>
              <a:rPr lang="ru-RU" dirty="0">
                <a:latin typeface="Calibri Light" panose="020F0302020204030204" pitchFamily="34" charset="0"/>
              </a:rPr>
              <a:t>, Германия) - компактный универсальный прибор для измерения частиц, подходящий для любых стандартных измерительных задач в диапазоне 0.00008-2 мм.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24294" y="4041863"/>
            <a:ext cx="4603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ru-RU" sz="1200" dirty="0">
              <a:solidFill>
                <a:prstClr val="black"/>
              </a:solidFill>
              <a:latin typeface="Calibri Light" panose="020F0302020204030204" pitchFamily="34" charset="0"/>
            </a:endParaRPr>
          </a:p>
          <a:p>
            <a:pPr lvl="0" algn="just"/>
            <a:endParaRPr lang="ru-RU" sz="1200" dirty="0">
              <a:solidFill>
                <a:prstClr val="black"/>
              </a:solidFill>
              <a:latin typeface="Calibri Light" panose="020F0302020204030204" pitchFamily="34" charset="0"/>
            </a:endParaRPr>
          </a:p>
          <a:p>
            <a:pPr lvl="0" algn="just"/>
            <a:endParaRPr lang="ru-RU" sz="1200" dirty="0">
              <a:solidFill>
                <a:prstClr val="black"/>
              </a:solidFill>
              <a:latin typeface="Calibri Light" panose="020F0302020204030204" pitchFamily="34" charset="0"/>
            </a:endParaRPr>
          </a:p>
          <a:p>
            <a:pPr lvl="0" algn="just"/>
            <a:endParaRPr lang="ru-RU" sz="1200" dirty="0">
              <a:solidFill>
                <a:prstClr val="black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7243" y="3549422"/>
            <a:ext cx="42077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dirty="0">
              <a:latin typeface="Calibri Light" panose="020F0302020204030204" pitchFamily="34" charset="0"/>
            </a:endParaRPr>
          </a:p>
          <a:p>
            <a:pPr algn="just"/>
            <a:r>
              <a:rPr lang="ru-RU" b="1" dirty="0">
                <a:latin typeface="Calibri Light" panose="020F0302020204030204" pitchFamily="34" charset="0"/>
              </a:rPr>
              <a:t>Требования к подготовке проб</a:t>
            </a:r>
          </a:p>
          <a:p>
            <a:pPr algn="just"/>
            <a:endParaRPr lang="ru-RU" dirty="0">
              <a:latin typeface="Calibri Light" panose="020F0302020204030204" pitchFamily="34" charset="0"/>
            </a:endParaRPr>
          </a:p>
          <a:p>
            <a:pPr algn="just"/>
            <a:r>
              <a:rPr lang="ru-RU" dirty="0">
                <a:latin typeface="Calibri Light" panose="020F0302020204030204" pitchFamily="34" charset="0"/>
              </a:rPr>
              <a:t>На анализ принимаются рыхлые грунты, порошки, суспензии, пасты с размером частиц в диапазоне от 2000 мкм и менее. Размер навески должен быть: для сыпучих (песчаная фракция) не менее 100 г; для тонкодисперсного материала не менее 30 г. На  стандартный анализ одной пробы потребуется 3-5 мин.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32" y="525018"/>
            <a:ext cx="4285010" cy="28580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481B26-3D3A-58B4-CFF4-5FBE6F8D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D5F-609A-4A5A-8451-63D20D8D2F9F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4825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4486760" y="99758"/>
            <a:ext cx="4525502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latin typeface="Calibri Light" panose="020F0302020204030204" pitchFamily="34" charset="0"/>
              </a:rPr>
              <a:t>Испытание мерзлых грунтов методом трехосного сжатия</a:t>
            </a:r>
          </a:p>
          <a:p>
            <a:pPr algn="just"/>
            <a:endParaRPr lang="ru-RU" sz="1600" b="1" dirty="0">
              <a:latin typeface="Calibri Light" panose="020F0302020204030204" pitchFamily="34" charset="0"/>
            </a:endParaRPr>
          </a:p>
          <a:p>
            <a:pPr algn="just"/>
            <a:r>
              <a:rPr lang="ru-RU" sz="1600" dirty="0">
                <a:latin typeface="Calibri Light" panose="020F0302020204030204" pitchFamily="34" charset="0"/>
              </a:rPr>
              <a:t>Испытание образцов мерзлых грунтов методом трехосного сжатия проводится с целью исследований прочностных, деформационных и реологических характеристик: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Calibri Light" panose="020F0302020204030204" pitchFamily="34" charset="0"/>
              </a:rPr>
              <a:t>пределов кратковременной и длительной прочности при трехосном сжатии;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Calibri Light" panose="020F0302020204030204" pitchFamily="34" charset="0"/>
              </a:rPr>
              <a:t>модулей упругости, деформации;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Calibri Light" panose="020F0302020204030204" pitchFamily="34" charset="0"/>
              </a:rPr>
              <a:t>модуля сдвига;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Calibri Light" panose="020F0302020204030204" pitchFamily="34" charset="0"/>
              </a:rPr>
              <a:t>коэффициентов Пуассона и поперечных деформаций.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1600" dirty="0">
              <a:latin typeface="Calibri Light" panose="020F030202020403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ru-RU" sz="1600" dirty="0">
              <a:latin typeface="Calibri Light" panose="020F0302020204030204" pitchFamily="34" charset="0"/>
            </a:endParaRPr>
          </a:p>
          <a:p>
            <a:pPr algn="just"/>
            <a:r>
              <a:rPr lang="ru-RU" sz="1600" b="1" dirty="0">
                <a:latin typeface="Calibri Light" panose="020F0302020204030204" pitchFamily="34" charset="0"/>
              </a:rPr>
              <a:t>Оборудование</a:t>
            </a:r>
          </a:p>
          <a:p>
            <a:pPr algn="just"/>
            <a:endParaRPr lang="ru-RU" sz="1600" b="1" dirty="0">
              <a:latin typeface="Calibri Light" panose="020F0302020204030204" pitchFamily="34" charset="0"/>
            </a:endParaRPr>
          </a:p>
          <a:p>
            <a:pPr algn="just"/>
            <a:r>
              <a:rPr lang="ru-RU" sz="1600" dirty="0">
                <a:latin typeface="Calibri Light" panose="020F0302020204030204" pitchFamily="34" charset="0"/>
              </a:rPr>
              <a:t>Автоматизированный испытательный комплекс АСИС Про (ООО «НПП «ГЕОТЕК», Россия).  </a:t>
            </a:r>
          </a:p>
          <a:p>
            <a:pPr algn="just"/>
            <a:r>
              <a:rPr lang="ru-RU" sz="1400" dirty="0">
                <a:latin typeface="Calibri Light" panose="020F0302020204030204" pitchFamily="34" charset="0"/>
              </a:rPr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14" y="180750"/>
            <a:ext cx="4037308" cy="5383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Прямоугольник 11"/>
          <p:cNvSpPr/>
          <p:nvPr/>
        </p:nvSpPr>
        <p:spPr>
          <a:xfrm>
            <a:off x="241674" y="5649630"/>
            <a:ext cx="87705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latin typeface="Calibri Light" panose="020F0302020204030204" pitchFamily="34" charset="0"/>
              </a:rPr>
              <a:t>Требования к подготовке проб</a:t>
            </a:r>
          </a:p>
          <a:p>
            <a:pPr algn="just"/>
            <a:r>
              <a:rPr lang="ru-RU" sz="1600" dirty="0">
                <a:latin typeface="Calibri Light" panose="020F0302020204030204" pitchFamily="34" charset="0"/>
              </a:rPr>
              <a:t>На анализ принимаются пробы подготовленные в соответствии с ГОСТ 12071-2000 для мерзлых грунтов. Размер образца для одного испытания не менее 71.4×142 или 100×200 мм (</a:t>
            </a:r>
            <a:r>
              <a:rPr lang="ru-RU" sz="1600" dirty="0" err="1">
                <a:latin typeface="Calibri Light" panose="020F0302020204030204" pitchFamily="34" charset="0"/>
              </a:rPr>
              <a:t>диаметр×высота</a:t>
            </a:r>
            <a:r>
              <a:rPr lang="ru-RU" sz="1600" dirty="0">
                <a:latin typeface="Calibri Light" panose="020F0302020204030204" pitchFamily="34" charset="0"/>
              </a:rPr>
              <a:t>). 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EA3E99-9443-B5AC-C12E-CE51F62E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D5F-609A-4A5A-8451-63D20D8D2F9F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81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AFF042-BE11-2C79-19E1-7159A00D1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52"/>
          <a:stretch/>
        </p:blipFill>
        <p:spPr>
          <a:xfrm>
            <a:off x="166232" y="60634"/>
            <a:ext cx="8959414" cy="310758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1E9476-5020-FE04-59A2-3F43D90F4271}"/>
              </a:ext>
            </a:extLst>
          </p:cNvPr>
          <p:cNvSpPr/>
          <p:nvPr/>
        </p:nvSpPr>
        <p:spPr>
          <a:xfrm>
            <a:off x="4667676" y="1161889"/>
            <a:ext cx="4237630" cy="2275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6C39B-7426-7796-68BC-132E27E86B01}"/>
              </a:ext>
            </a:extLst>
          </p:cNvPr>
          <p:cNvSpPr txBox="1"/>
          <p:nvPr/>
        </p:nvSpPr>
        <p:spPr>
          <a:xfrm>
            <a:off x="92293" y="4001390"/>
            <a:ext cx="89594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6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1.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C</a:t>
            </a:r>
            <a:r>
              <a:rPr lang="ru-RU" sz="16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оздание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моделей взаимосвязи современной геодинамики Байкальской </a:t>
            </a:r>
            <a:r>
              <a:rPr lang="ru-RU" sz="16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рифтовой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зоны с коллизионными процессами на восточной и южной окраинах Евразийской плиты; </a:t>
            </a:r>
          </a:p>
          <a:p>
            <a:pPr marR="0" algn="just"/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оценка величин и скоростей современных перемещений и деформаций литосферы в пределах Байкальской </a:t>
            </a:r>
            <a:r>
              <a:rPr lang="ru-RU" sz="16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рифтовой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зоны и сопредельных территорий; </a:t>
            </a:r>
          </a:p>
          <a:p>
            <a:pPr marR="0" algn="just"/>
            <a:r>
              <a:rPr lang="en-US" sz="16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3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, 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Изучение сейсмичности  в пределах Байкальской </a:t>
            </a:r>
            <a:r>
              <a:rPr lang="ru-RU" sz="16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рифтовой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зоны и сопредельных территорий; </a:t>
            </a:r>
          </a:p>
          <a:p>
            <a:pPr marR="0" algn="just"/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4. С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редне- и краткосрочный прогноз землетрясений, опасных </a:t>
            </a:r>
            <a:r>
              <a:rPr lang="ru-RU" sz="16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эманационных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и других процессов в Прибайкалье и смежных регионах; </a:t>
            </a:r>
          </a:p>
          <a:p>
            <a:pPr marR="0" algn="just"/>
            <a:r>
              <a:rPr lang="ru-RU" sz="1600" b="1" dirty="0">
                <a:solidFill>
                  <a:srgbClr val="000000"/>
                </a:solidFill>
                <a:latin typeface="Calibri Light" panose="020F0302020204030204" pitchFamily="34" charset="0"/>
              </a:rPr>
              <a:t>5</a:t>
            </a:r>
            <a:r>
              <a:rPr lang="ru-RU" sz="1600" dirty="0">
                <a:solidFill>
                  <a:srgbClr val="000000"/>
                </a:solidFill>
                <a:latin typeface="Calibri Light" panose="020F0302020204030204" pitchFamily="34" charset="0"/>
              </a:rPr>
              <a:t>. П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роведение (в т.ч. в режиме реального времени) мониторинга деформаций на малых и больших базах, измерений концентраций радона и формирование по измеряемым параметрам баз данных, а также управляющих ими специализированных ГИС;</a:t>
            </a:r>
          </a:p>
        </p:txBody>
      </p:sp>
      <p:grpSp>
        <p:nvGrpSpPr>
          <p:cNvPr id="7" name="Группа 74">
            <a:extLst>
              <a:ext uri="{FF2B5EF4-FFF2-40B4-BE49-F238E27FC236}">
                <a16:creationId xmlns:a16="http://schemas.microsoft.com/office/drawing/2014/main" id="{E18D3A50-4546-0772-BA14-519ABC61C2AB}"/>
              </a:ext>
            </a:extLst>
          </p:cNvPr>
          <p:cNvGrpSpPr>
            <a:grpSpLocks/>
          </p:cNvGrpSpPr>
          <p:nvPr/>
        </p:nvGrpSpPr>
        <p:grpSpPr bwMode="auto">
          <a:xfrm>
            <a:off x="4792591" y="1444566"/>
            <a:ext cx="1993900" cy="1165225"/>
            <a:chOff x="7962900" y="3296443"/>
            <a:chExt cx="2657475" cy="1554067"/>
          </a:xfrm>
        </p:grpSpPr>
        <p:pic>
          <p:nvPicPr>
            <p:cNvPr id="8" name="Рисунок 39" descr="big_1314871733.jpg">
              <a:extLst>
                <a:ext uri="{FF2B5EF4-FFF2-40B4-BE49-F238E27FC236}">
                  <a16:creationId xmlns:a16="http://schemas.microsoft.com/office/drawing/2014/main" id="{06E5ABFE-5799-011C-A010-78B6FBF69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900" y="3367881"/>
              <a:ext cx="2266728" cy="1482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16642D4D-9C10-D5B1-1E05-D4CAB7D12B7A}"/>
                </a:ext>
              </a:extLst>
            </p:cNvPr>
            <p:cNvSpPr/>
            <p:nvPr/>
          </p:nvSpPr>
          <p:spPr>
            <a:xfrm>
              <a:off x="8195641" y="3383250"/>
              <a:ext cx="145991" cy="139739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0" name="Скругленный прямоугольник 49">
              <a:extLst>
                <a:ext uri="{FF2B5EF4-FFF2-40B4-BE49-F238E27FC236}">
                  <a16:creationId xmlns:a16="http://schemas.microsoft.com/office/drawing/2014/main" id="{EC691A71-23BB-DCCC-1B7F-7926816BAC3C}"/>
                </a:ext>
              </a:extLst>
            </p:cNvPr>
            <p:cNvSpPr/>
            <p:nvPr/>
          </p:nvSpPr>
          <p:spPr>
            <a:xfrm>
              <a:off x="8028490" y="3296443"/>
              <a:ext cx="2591885" cy="1482080"/>
            </a:xfrm>
            <a:prstGeom prst="round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pic>
          <p:nvPicPr>
            <p:cNvPr id="11" name="Рисунок 58">
              <a:extLst>
                <a:ext uri="{FF2B5EF4-FFF2-40B4-BE49-F238E27FC236}">
                  <a16:creationId xmlns:a16="http://schemas.microsoft.com/office/drawing/2014/main" id="{879BD469-58D1-98EA-AC3E-365C9E171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2082" y="3453765"/>
              <a:ext cx="300565" cy="1122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Объект 12">
            <a:extLst>
              <a:ext uri="{FF2B5EF4-FFF2-40B4-BE49-F238E27FC236}">
                <a16:creationId xmlns:a16="http://schemas.microsoft.com/office/drawing/2014/main" id="{EBE492B6-FA98-65AE-09A4-3872BBD9C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8" t="13441" r="9531" b="10069"/>
          <a:stretch>
            <a:fillRect/>
          </a:stretch>
        </p:blipFill>
        <p:spPr>
          <a:xfrm>
            <a:off x="6071847" y="2609380"/>
            <a:ext cx="1027112" cy="1360488"/>
          </a:xfrm>
          <a:prstGeom prst="rect">
            <a:avLst/>
          </a:prstGeom>
        </p:spPr>
      </p:pic>
      <p:grpSp>
        <p:nvGrpSpPr>
          <p:cNvPr id="13" name="Группа 77">
            <a:extLst>
              <a:ext uri="{FF2B5EF4-FFF2-40B4-BE49-F238E27FC236}">
                <a16:creationId xmlns:a16="http://schemas.microsoft.com/office/drawing/2014/main" id="{38812490-9169-425B-ED8A-04A247EC9250}"/>
              </a:ext>
            </a:extLst>
          </p:cNvPr>
          <p:cNvGrpSpPr>
            <a:grpSpLocks/>
          </p:cNvGrpSpPr>
          <p:nvPr/>
        </p:nvGrpSpPr>
        <p:grpSpPr bwMode="auto">
          <a:xfrm>
            <a:off x="7361028" y="1444566"/>
            <a:ext cx="1295400" cy="1639887"/>
            <a:chOff x="4284663" y="4664868"/>
            <a:chExt cx="1727200" cy="2187385"/>
          </a:xfrm>
        </p:grpSpPr>
        <p:pic>
          <p:nvPicPr>
            <p:cNvPr id="14" name="Рисунок 33" descr="Trillium_Compact_Posthole.png">
              <a:extLst>
                <a:ext uri="{FF2B5EF4-FFF2-40B4-BE49-F238E27FC236}">
                  <a16:creationId xmlns:a16="http://schemas.microsoft.com/office/drawing/2014/main" id="{BC589798-7148-A082-0353-4EB893D97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9" t="2562" r="10538" b="7593"/>
            <a:stretch>
              <a:fillRect/>
            </a:stretch>
          </p:blipFill>
          <p:spPr bwMode="auto">
            <a:xfrm>
              <a:off x="4572000" y="4664868"/>
              <a:ext cx="1271048" cy="2187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Скругленный прямоугольник 52">
              <a:extLst>
                <a:ext uri="{FF2B5EF4-FFF2-40B4-BE49-F238E27FC236}">
                  <a16:creationId xmlns:a16="http://schemas.microsoft.com/office/drawing/2014/main" id="{1BEACE6F-060E-BD22-BA62-D8C33AFDB785}"/>
                </a:ext>
              </a:extLst>
            </p:cNvPr>
            <p:cNvSpPr/>
            <p:nvPr/>
          </p:nvSpPr>
          <p:spPr>
            <a:xfrm>
              <a:off x="4284663" y="4664868"/>
              <a:ext cx="1727200" cy="2117508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16" name="Группа 76">
            <a:extLst>
              <a:ext uri="{FF2B5EF4-FFF2-40B4-BE49-F238E27FC236}">
                <a16:creationId xmlns:a16="http://schemas.microsoft.com/office/drawing/2014/main" id="{387DBDB2-D950-F4B9-5491-BC4814AF0D5A}"/>
              </a:ext>
            </a:extLst>
          </p:cNvPr>
          <p:cNvGrpSpPr>
            <a:grpSpLocks/>
          </p:cNvGrpSpPr>
          <p:nvPr/>
        </p:nvGrpSpPr>
        <p:grpSpPr bwMode="auto">
          <a:xfrm>
            <a:off x="2917151" y="2251872"/>
            <a:ext cx="2052638" cy="1589087"/>
            <a:chOff x="1835150" y="4664868"/>
            <a:chExt cx="2736850" cy="2117376"/>
          </a:xfrm>
        </p:grpSpPr>
        <p:pic>
          <p:nvPicPr>
            <p:cNvPr id="17" name="Рисунок 30">
              <a:extLst>
                <a:ext uri="{FF2B5EF4-FFF2-40B4-BE49-F238E27FC236}">
                  <a16:creationId xmlns:a16="http://schemas.microsoft.com/office/drawing/2014/main" id="{9971947F-A3C1-1DBD-109A-3085209ED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26" y="4880768"/>
              <a:ext cx="2146935" cy="1871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7BCE69A-6C14-FC98-D631-B5CE295E415B}"/>
                </a:ext>
              </a:extLst>
            </p:cNvPr>
            <p:cNvSpPr/>
            <p:nvPr/>
          </p:nvSpPr>
          <p:spPr>
            <a:xfrm>
              <a:off x="1979083" y="4808706"/>
              <a:ext cx="146051" cy="139607"/>
            </a:xfrm>
            <a:prstGeom prst="ellipse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FA2AF23E-9E0D-F986-2F1B-C3146B6519A9}"/>
                </a:ext>
              </a:extLst>
            </p:cNvPr>
            <p:cNvSpPr/>
            <p:nvPr/>
          </p:nvSpPr>
          <p:spPr>
            <a:xfrm>
              <a:off x="4428067" y="4808706"/>
              <a:ext cx="143933" cy="139607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  <p:sp>
          <p:nvSpPr>
            <p:cNvPr id="20" name="Скругленный прямоугольник 53">
              <a:extLst>
                <a:ext uri="{FF2B5EF4-FFF2-40B4-BE49-F238E27FC236}">
                  <a16:creationId xmlns:a16="http://schemas.microsoft.com/office/drawing/2014/main" id="{DD40A8C4-8D01-536F-E6C8-F38B24B9AE72}"/>
                </a:ext>
              </a:extLst>
            </p:cNvPr>
            <p:cNvSpPr/>
            <p:nvPr/>
          </p:nvSpPr>
          <p:spPr>
            <a:xfrm>
              <a:off x="1835150" y="4664868"/>
              <a:ext cx="2305050" cy="2117376"/>
            </a:xfrm>
            <a:prstGeom prst="round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B27AD3BA-9808-362C-153D-38C4F118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56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03EB7-4F68-496B-8C75-065B1D5F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241" y="90366"/>
            <a:ext cx="4123112" cy="443520"/>
          </a:xfrm>
        </p:spPr>
        <p:txBody>
          <a:bodyPr/>
          <a:lstStyle/>
          <a:p>
            <a:r>
              <a:rPr lang="ru-RU" b="1" dirty="0"/>
              <a:t>Магнитотеллурическое зондирование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95DD5D1-2463-4ABA-9F75-543F9430D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00" y="4583554"/>
            <a:ext cx="4362103" cy="1758474"/>
          </a:xfrm>
        </p:spPr>
        <p:txBody>
          <a:bodyPr>
            <a:noAutofit/>
          </a:bodyPr>
          <a:lstStyle/>
          <a:p>
            <a:r>
              <a:rPr lang="ru-RU" sz="1400" dirty="0"/>
              <a:t>Центр коллективного пользования ИЗК СО РАН располагает цифровым регистратором  МТ-поля </a:t>
            </a:r>
            <a:r>
              <a:rPr lang="en-US" sz="1400" dirty="0"/>
              <a:t>SMT-32</a:t>
            </a:r>
            <a:r>
              <a:rPr lang="ru-RU" sz="1400" dirty="0"/>
              <a:t> (год выпуска – 2021), предназначенным для измерения в автономном режиме магнитотеллурического поля с датчиков магнитного и электрического поля (магнитометров и электрических линий, входящих в комплект оборудования).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1086AF2-6102-4130-8754-C8626A6E8F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56216" y="4276653"/>
            <a:ext cx="4123112" cy="444500"/>
          </a:xfrm>
        </p:spPr>
        <p:txBody>
          <a:bodyPr/>
          <a:lstStyle/>
          <a:p>
            <a:r>
              <a:rPr lang="ru-RU" dirty="0"/>
              <a:t>Оборудование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FB85C270-D7F7-4012-8491-30B08D322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10991" y="773256"/>
            <a:ext cx="4123112" cy="3135804"/>
          </a:xfrm>
        </p:spPr>
        <p:txBody>
          <a:bodyPr>
            <a:noAutofit/>
          </a:bodyPr>
          <a:lstStyle/>
          <a:p>
            <a:pPr algn="just"/>
            <a:r>
              <a:rPr lang="ru-RU" sz="1200" dirty="0"/>
              <a:t>Метод магнитотеллурического зондирования (МТЗ) основан на изучении естественного переменного электромагнитного поля Земли – магнитотеллурического поля (МТ-поля). Естественное электромагнитное поле содержит колебания различной частоты. За счет явления скин-эффекта более высокочастотные колебания МТ-поля быстрее затухают с глубиной, в то время как низкочастотные компоненты спектра проникают на большие глубины. Соответственно, высокочастотные составляющие поля несут информацию лишь о приповерхностной части разреза. С понижением частоты вклад более глубоких частей разреза в наблюдаемое поле возрастает, и мы получаем информацию о глубинной части геоэлектрического разреза . </a:t>
            </a:r>
          </a:p>
          <a:p>
            <a:pPr algn="just"/>
            <a:endParaRPr lang="ru-RU" sz="950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5F9D8ACB-C745-4559-8570-0C96BBE92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562" y="653571"/>
            <a:ext cx="4191235" cy="555085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4316D3-80A4-332D-2D49-FF1877E9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D5F-609A-4A5A-8451-63D20D8D2F9F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262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"/>
            <a:ext cx="8960368" cy="633919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Овал 1"/>
          <p:cNvSpPr/>
          <p:nvPr/>
        </p:nvSpPr>
        <p:spPr>
          <a:xfrm>
            <a:off x="4067944" y="1340768"/>
            <a:ext cx="530074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4860032" y="3169598"/>
            <a:ext cx="792088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5652122" y="3336920"/>
            <a:ext cx="775921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Дуга 8"/>
          <p:cNvSpPr/>
          <p:nvPr/>
        </p:nvSpPr>
        <p:spPr>
          <a:xfrm flipH="1" flipV="1">
            <a:off x="5364088" y="1412775"/>
            <a:ext cx="3096344" cy="3013943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8660" y="333692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TXRF</a:t>
            </a:r>
          </a:p>
        </p:txBody>
      </p:sp>
      <p:sp>
        <p:nvSpPr>
          <p:cNvPr id="12" name="Дуга 11"/>
          <p:cNvSpPr/>
          <p:nvPr/>
        </p:nvSpPr>
        <p:spPr>
          <a:xfrm flipH="1" flipV="1">
            <a:off x="4932040" y="1700808"/>
            <a:ext cx="2274790" cy="3672409"/>
          </a:xfrm>
          <a:prstGeom prst="arc">
            <a:avLst>
              <a:gd name="adj1" fmla="val 16166519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6056" y="407707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ID-TIMS</a:t>
            </a:r>
            <a:endParaRPr lang="en-GB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024697-15D7-A933-5C89-D5CB9420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12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ABD060-BFC5-4573-9DD1-B8F00BB6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9336"/>
            <a:ext cx="9144000" cy="5397918"/>
          </a:xfrm>
          <a:prstGeom prst="rect">
            <a:avLst/>
          </a:prstGeom>
        </p:spPr>
      </p:pic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EA2EB8D4-72A8-4809-A0E1-9323EAD7E726}"/>
              </a:ext>
            </a:extLst>
          </p:cNvPr>
          <p:cNvSpPr/>
          <p:nvPr/>
        </p:nvSpPr>
        <p:spPr>
          <a:xfrm rot="3825152">
            <a:off x="6097847" y="3041374"/>
            <a:ext cx="294272" cy="4535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8C82BD-70A9-24CF-45C8-0D11EE788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44770" r="78841" b="33144"/>
          <a:stretch/>
        </p:blipFill>
        <p:spPr>
          <a:xfrm>
            <a:off x="7269480" y="194310"/>
            <a:ext cx="1577340" cy="1772073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7E9BCF-CEA9-21B1-2A70-C5E0DCDF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C2D5F-609A-4A5A-8451-63D20D8D2F9F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973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8" y="6228603"/>
            <a:ext cx="4451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en-GB" sz="3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848DBF9-7F08-466E-BE0C-2274EC37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C46C-0141-477F-8377-5B8465BF994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031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E6F39FA-1456-4AEA-A082-130B38B49F0B}" type="slidenum">
              <a:rPr lang="ru-RU" sz="90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>
                <a:defRPr/>
              </a:pPr>
              <a:t>39</a:t>
            </a:fld>
            <a:endParaRPr lang="ru-RU" sz="9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 bwMode="auto">
          <a:xfrm>
            <a:off x="1346035" y="1042490"/>
            <a:ext cx="7702550" cy="79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>
            <a:lvl1pPr marL="903288" indent="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defTabSz="685800">
              <a:defRPr/>
            </a:pPr>
            <a:r>
              <a:rPr lang="ru-RU" sz="1800" dirty="0">
                <a:solidFill>
                  <a:srgbClr val="5B9BD5">
                    <a:lumMod val="50000"/>
                  </a:srgbClr>
                </a:solidFill>
                <a:latin typeface="Calibri"/>
              </a:rPr>
              <a:t>Федеральное государственное бюджетное учреждение науки Институт земной коры Сибирского отделения РАН (ИЗК СО РАН)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048399" y="2082622"/>
            <a:ext cx="2886230" cy="715578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algn="just" defTabSz="685800">
              <a:defRPr/>
            </a:pPr>
            <a:r>
              <a:rPr lang="ru-RU" sz="1050" b="1" i="1" dirty="0">
                <a:solidFill>
                  <a:srgbClr val="1B4089"/>
                </a:solidFill>
                <a:latin typeface="Calibri"/>
                <a:ea typeface="Verdana" pitchFamily="34" charset="0"/>
              </a:rPr>
              <a:t>Авторы:_</a:t>
            </a:r>
            <a:r>
              <a:rPr lang="ru-RU" sz="1050" b="1" i="1" u="sng" dirty="0">
                <a:solidFill>
                  <a:srgbClr val="1B4089"/>
                </a:solidFill>
                <a:ea typeface="Verdana" pitchFamily="34" charset="0"/>
              </a:rPr>
              <a:t> Г.В. Пашкова, </a:t>
            </a:r>
            <a:r>
              <a:rPr lang="en-US" sz="1050" b="1" i="1" u="sng" dirty="0">
                <a:solidFill>
                  <a:srgbClr val="1B4089"/>
                </a:solidFill>
                <a:ea typeface="Verdana" pitchFamily="34" charset="0"/>
              </a:rPr>
              <a:t>A.</a:t>
            </a:r>
            <a:r>
              <a:rPr lang="ru-RU" sz="1050" b="1" i="1" u="sng" dirty="0">
                <a:solidFill>
                  <a:srgbClr val="1B4089"/>
                </a:solidFill>
                <a:ea typeface="Verdana" pitchFamily="34" charset="0"/>
              </a:rPr>
              <a:t>Н. </a:t>
            </a:r>
            <a:r>
              <a:rPr lang="ru-RU" sz="1050" b="1" i="1" u="sng" dirty="0" err="1">
                <a:solidFill>
                  <a:srgbClr val="1B4089"/>
                </a:solidFill>
                <a:ea typeface="Verdana" pitchFamily="34" charset="0"/>
              </a:rPr>
              <a:t>Жиличева</a:t>
            </a:r>
            <a:r>
              <a:rPr lang="ru-RU" sz="1050" b="1" i="1" u="sng" dirty="0">
                <a:solidFill>
                  <a:srgbClr val="1B4089"/>
                </a:solidFill>
                <a:ea typeface="Verdana" pitchFamily="34" charset="0"/>
              </a:rPr>
              <a:t>, В.</a:t>
            </a:r>
            <a:r>
              <a:rPr lang="en-US" sz="1050" b="1" i="1" u="sng" dirty="0">
                <a:solidFill>
                  <a:srgbClr val="1B4089"/>
                </a:solidFill>
                <a:ea typeface="Verdana" pitchFamily="34" charset="0"/>
              </a:rPr>
              <a:t>M. </a:t>
            </a:r>
            <a:r>
              <a:rPr lang="ru-RU" sz="1050" b="1" i="1" u="sng" dirty="0">
                <a:solidFill>
                  <a:srgbClr val="1B4089"/>
                </a:solidFill>
                <a:ea typeface="Verdana" pitchFamily="34" charset="0"/>
              </a:rPr>
              <a:t>Чубаров, </a:t>
            </a:r>
            <a:r>
              <a:rPr lang="en-US" sz="1050" b="1" i="1" u="sng" dirty="0">
                <a:solidFill>
                  <a:srgbClr val="1B4089"/>
                </a:solidFill>
                <a:ea typeface="Verdana" pitchFamily="34" charset="0"/>
              </a:rPr>
              <a:t>A.</a:t>
            </a:r>
            <a:r>
              <a:rPr lang="ru-RU" sz="1050" b="1" i="1" u="sng" dirty="0">
                <a:solidFill>
                  <a:srgbClr val="1B4089"/>
                </a:solidFill>
                <a:ea typeface="Verdana" pitchFamily="34" charset="0"/>
              </a:rPr>
              <a:t>С. Мальцев, Н.Н. Ухова, В.</a:t>
            </a:r>
            <a:r>
              <a:rPr lang="en-US" sz="1050" b="1" i="1" u="sng" dirty="0">
                <a:solidFill>
                  <a:srgbClr val="1B4089"/>
                </a:solidFill>
                <a:ea typeface="Verdana" pitchFamily="34" charset="0"/>
              </a:rPr>
              <a:t>A. </a:t>
            </a:r>
            <a:r>
              <a:rPr lang="ru-RU" sz="1050" b="1" i="1" u="sng" dirty="0" err="1">
                <a:solidFill>
                  <a:srgbClr val="1B4089"/>
                </a:solidFill>
                <a:ea typeface="Verdana" pitchFamily="34" charset="0"/>
              </a:rPr>
              <a:t>Пеллинен</a:t>
            </a:r>
            <a:r>
              <a:rPr lang="ru-RU" sz="1050" b="1" i="1" u="sng" dirty="0">
                <a:solidFill>
                  <a:srgbClr val="1B4089"/>
                </a:solidFill>
                <a:ea typeface="Verdana" pitchFamily="34" charset="0"/>
              </a:rPr>
              <a:t>, Ю. В. Сокольникова, Д.</a:t>
            </a:r>
            <a:r>
              <a:rPr lang="en-US" sz="1050" b="1" i="1" u="sng" dirty="0">
                <a:solidFill>
                  <a:srgbClr val="1B4089"/>
                </a:solidFill>
                <a:ea typeface="Verdana" pitchFamily="34" charset="0"/>
              </a:rPr>
              <a:t>O. </a:t>
            </a:r>
            <a:r>
              <a:rPr lang="ru-RU" sz="1050" b="1" i="1" u="sng" dirty="0">
                <a:solidFill>
                  <a:srgbClr val="1B4089"/>
                </a:solidFill>
                <a:ea typeface="Verdana" pitchFamily="34" charset="0"/>
              </a:rPr>
              <a:t>Кирсанов, В. В. </a:t>
            </a:r>
            <a:r>
              <a:rPr lang="ru-RU" sz="1050" b="1" i="1" u="sng" dirty="0" err="1">
                <a:solidFill>
                  <a:srgbClr val="1B4089"/>
                </a:solidFill>
                <a:ea typeface="Verdana" pitchFamily="34" charset="0"/>
              </a:rPr>
              <a:t>Панчук</a:t>
            </a:r>
            <a:r>
              <a:rPr lang="ru-RU" sz="1050" b="1" i="1" u="sng" dirty="0">
                <a:solidFill>
                  <a:srgbClr val="1B4089"/>
                </a:solidFill>
                <a:ea typeface="Verdana" pitchFamily="34" charset="0"/>
              </a:rPr>
              <a:t>, </a:t>
            </a:r>
            <a:r>
              <a:rPr lang="en-US" sz="1050" b="1" i="1" u="sng" dirty="0">
                <a:solidFill>
                  <a:srgbClr val="1B4089"/>
                </a:solidFill>
                <a:ea typeface="Verdana" pitchFamily="34" charset="0"/>
              </a:rPr>
              <a:t>A.E. </a:t>
            </a:r>
            <a:r>
              <a:rPr lang="ru-RU" sz="1050" b="1" i="1" u="sng" dirty="0">
                <a:solidFill>
                  <a:srgbClr val="1B4089"/>
                </a:solidFill>
                <a:ea typeface="Verdana" pitchFamily="34" charset="0"/>
              </a:rPr>
              <a:t>Марфин</a:t>
            </a:r>
            <a:endParaRPr lang="ru-RU" sz="1050" i="1" dirty="0">
              <a:solidFill>
                <a:srgbClr val="1B4089"/>
              </a:solidFill>
              <a:latin typeface="Calibri"/>
              <a:ea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515" y="5282377"/>
            <a:ext cx="8582114" cy="554252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>
            <a:defPPr>
              <a:defRPr lang="ru-RU"/>
            </a:defPPr>
            <a:lvl1pPr marL="171450" lvl="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  <a:defRPr sz="900" i="1"/>
            </a:lvl1pPr>
          </a:lstStyle>
          <a:p>
            <a:pPr marL="0" indent="0" algn="just" defTabSz="685800">
              <a:buClr>
                <a:srgbClr val="70AD47">
                  <a:lumMod val="75000"/>
                </a:srgbClr>
              </a:buClr>
              <a:buNone/>
              <a:defRPr/>
            </a:pPr>
            <a:endParaRPr lang="ru-RU" sz="788" b="1" i="0" dirty="0">
              <a:solidFill>
                <a:srgbClr val="163470"/>
              </a:solidFill>
              <a:latin typeface="Calibri"/>
            </a:endParaRPr>
          </a:p>
          <a:p>
            <a:pPr marL="0" indent="0" algn="just" defTabSz="685800">
              <a:buClr>
                <a:srgbClr val="70AD47">
                  <a:lumMod val="75000"/>
                </a:srgbClr>
              </a:buClr>
              <a:buNone/>
              <a:defRPr/>
            </a:pPr>
            <a:r>
              <a:rPr lang="ru-RU" sz="788" b="1" i="0" dirty="0">
                <a:solidFill>
                  <a:srgbClr val="163470"/>
                </a:solidFill>
                <a:latin typeface="Calibri"/>
              </a:rPr>
              <a:t>Публикация: 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G. V.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Pashkova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A.N.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Zhilicheva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V.M.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Chubarov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A.S.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Maltsev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N.N.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Ukhova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V.A.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Pellinen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J. V.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Sokolnikova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D.O.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Kirsanov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V. V.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Panchuk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A.E.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Marfin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, Improvement of suspension-assisted total reflection X-ray fluorescence analysis of ores using wet grinding and empirical calibrations,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Spectrochim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. Acta Part B At. </a:t>
            </a:r>
            <a:r>
              <a:rPr lang="en-US" sz="788" b="1" i="0" dirty="0" err="1">
                <a:solidFill>
                  <a:srgbClr val="163470"/>
                </a:solidFill>
                <a:latin typeface="Calibri"/>
              </a:rPr>
              <a:t>Spectrosc</a:t>
            </a:r>
            <a:r>
              <a:rPr lang="en-US" sz="788" b="1" i="0" dirty="0">
                <a:solidFill>
                  <a:srgbClr val="163470"/>
                </a:solidFill>
                <a:latin typeface="Calibri"/>
              </a:rPr>
              <a:t>. 198 (2022) 106549. https://doi.org/10.1016/j.sab.2022.106549</a:t>
            </a:r>
            <a:r>
              <a:rPr lang="ru-RU" sz="788" b="1" i="0" dirty="0">
                <a:solidFill>
                  <a:srgbClr val="163470"/>
                </a:solidFill>
                <a:latin typeface="Calibri"/>
              </a:rPr>
              <a:t> </a:t>
            </a:r>
          </a:p>
          <a:p>
            <a:pPr marL="0" indent="0" algn="just" defTabSz="685800">
              <a:buClr>
                <a:srgbClr val="70AD47">
                  <a:lumMod val="75000"/>
                </a:srgbClr>
              </a:buClr>
              <a:buNone/>
              <a:defRPr/>
            </a:pPr>
            <a:endParaRPr lang="ru-RU" sz="788" b="1" i="0" dirty="0">
              <a:solidFill>
                <a:srgbClr val="163470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396" y="2730302"/>
            <a:ext cx="4933955" cy="2400314"/>
          </a:xfrm>
          <a:prstGeom prst="rect">
            <a:avLst/>
          </a:prstGeom>
          <a:noFill/>
        </p:spPr>
        <p:txBody>
          <a:bodyPr vert="horz" lIns="68579" tIns="34289" rIns="68579" bIns="34289" rtlCol="0" anchor="ctr">
            <a:noAutofit/>
          </a:bodyPr>
          <a:lstStyle>
            <a:defPPr>
              <a:defRPr lang="ru-RU"/>
            </a:defPPr>
            <a:lvl1pPr marL="171450" lvl="0" indent="-171450" algn="just">
              <a:spcBef>
                <a:spcPts val="600"/>
              </a:spcBef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§"/>
              <a:defRPr sz="1300">
                <a:solidFill>
                  <a:schemeClr val="accent6"/>
                </a:solidFill>
                <a:latin typeface="+mj-lt"/>
              </a:defRPr>
            </a:lvl1pPr>
          </a:lstStyle>
          <a:p>
            <a:pPr marL="0" indent="0">
              <a:spcBef>
                <a:spcPts val="0"/>
              </a:spcBef>
              <a:buClr>
                <a:srgbClr val="70AD47">
                  <a:lumMod val="75000"/>
                </a:srgbClr>
              </a:buClr>
              <a:buNone/>
              <a:defRPr/>
            </a:pPr>
            <a:r>
              <a:rPr lang="ru-RU" sz="1200" dirty="0">
                <a:solidFill>
                  <a:srgbClr val="163470"/>
                </a:solidFill>
                <a:latin typeface="Calibri"/>
              </a:rPr>
              <a:t>Усовершенствована методика прямого определения S, Fe, Ni и </a:t>
            </a:r>
            <a:r>
              <a:rPr lang="ru-RU" sz="1200" dirty="0" err="1">
                <a:solidFill>
                  <a:srgbClr val="163470"/>
                </a:solidFill>
                <a:latin typeface="Calibri"/>
              </a:rPr>
              <a:t>Cu</a:t>
            </a:r>
            <a:r>
              <a:rPr lang="ru-RU" sz="1200" dirty="0">
                <a:solidFill>
                  <a:srgbClr val="163470"/>
                </a:solidFill>
                <a:latin typeface="Calibri"/>
              </a:rPr>
              <a:t> в сульфидных медно-никелевых рудах с помощью </a:t>
            </a:r>
            <a:r>
              <a:rPr lang="ru-RU" sz="1200" dirty="0" err="1">
                <a:solidFill>
                  <a:srgbClr val="163470"/>
                </a:solidFill>
                <a:latin typeface="Calibri"/>
              </a:rPr>
              <a:t>рентгенофлуоресцентного</a:t>
            </a:r>
            <a:r>
              <a:rPr lang="ru-RU" sz="1200" dirty="0">
                <a:solidFill>
                  <a:srgbClr val="163470"/>
                </a:solidFill>
                <a:latin typeface="Calibri"/>
              </a:rPr>
              <a:t> спектрометра с полным внешним отражением. Для устранения влияния размера частиц на результаты анализа проб, приготовленных в виде суспензий, предложено использовать мокрое тонкое измельчение.  Разработанная процедура измельчения позволила получить однородную суспензию с мономодальным распределением частиц (рисунок 1), что значительно улучшило воспроизводимость анализа. </a:t>
            </a:r>
          </a:p>
          <a:p>
            <a:pPr marL="0" indent="0">
              <a:spcBef>
                <a:spcPts val="0"/>
              </a:spcBef>
              <a:buClr>
                <a:srgbClr val="70AD47">
                  <a:lumMod val="75000"/>
                </a:srgbClr>
              </a:buClr>
              <a:buNone/>
              <a:defRPr/>
            </a:pPr>
            <a:r>
              <a:rPr lang="ru-RU" sz="1200" dirty="0">
                <a:solidFill>
                  <a:srgbClr val="163470"/>
                </a:solidFill>
                <a:latin typeface="Calibri"/>
              </a:rPr>
              <a:t>Методика использована для определения состава руд </a:t>
            </a:r>
            <a:r>
              <a:rPr lang="ru-RU" sz="1200" dirty="0" err="1">
                <a:solidFill>
                  <a:srgbClr val="163470"/>
                </a:solidFill>
                <a:latin typeface="Calibri"/>
              </a:rPr>
              <a:t>Норильско-Талнахского</a:t>
            </a:r>
            <a:r>
              <a:rPr lang="ru-RU" sz="1200" dirty="0">
                <a:solidFill>
                  <a:srgbClr val="163470"/>
                </a:solidFill>
                <a:latin typeface="Calibri"/>
              </a:rPr>
              <a:t> месторождения.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66800" y="1771828"/>
            <a:ext cx="7448550" cy="507831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solidFill>
                  <a:srgbClr val="163470"/>
                </a:solidFill>
                <a:latin typeface="+mn-lt"/>
                <a:ea typeface="+mn-ea"/>
                <a:cs typeface="+mn-cs"/>
              </a:rPr>
              <a:t>Усовершенствование методики анализа руд на </a:t>
            </a:r>
            <a:r>
              <a:rPr lang="ru-RU" sz="1350" b="1" dirty="0" err="1">
                <a:solidFill>
                  <a:srgbClr val="163470"/>
                </a:solidFill>
                <a:latin typeface="+mn-lt"/>
                <a:ea typeface="+mn-ea"/>
                <a:cs typeface="+mn-cs"/>
              </a:rPr>
              <a:t>рентгенофлуоресцентном</a:t>
            </a:r>
            <a:r>
              <a:rPr lang="ru-RU" sz="1350" b="1" dirty="0">
                <a:solidFill>
                  <a:srgbClr val="163470"/>
                </a:solidFill>
                <a:latin typeface="+mn-lt"/>
                <a:ea typeface="+mn-ea"/>
                <a:cs typeface="+mn-cs"/>
              </a:rPr>
              <a:t> спектрометре с полным внешним отражением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1" y="718753"/>
            <a:ext cx="138562" cy="2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79" tIns="34289" rIns="68579" bIns="34289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endParaRPr lang="ru-RU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5146" y="4832256"/>
            <a:ext cx="3397250" cy="45012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lvl="0">
              <a:defRPr/>
            </a:pPr>
            <a:r>
              <a:rPr lang="ru-RU" sz="825" dirty="0">
                <a:solidFill>
                  <a:srgbClr val="163470"/>
                </a:solidFill>
                <a:latin typeface="Calibri"/>
              </a:rPr>
              <a:t>Рисунок</a:t>
            </a:r>
            <a:r>
              <a:rPr lang="ru-RU" sz="825" dirty="0">
                <a:solidFill>
                  <a:srgbClr val="163470"/>
                </a:solidFill>
              </a:rPr>
              <a:t> 1 - Распределение частиц по размерам – исходные образцы (желтая заливка), сухое измельчение (зеленая заливка), мокрое измельчение (голубая заливка</a:t>
            </a:r>
            <a:r>
              <a:rPr lang="ru-RU" sz="8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825" b="1" dirty="0">
              <a:solidFill>
                <a:srgbClr val="163470"/>
              </a:solidFill>
              <a:latin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96" y="929118"/>
            <a:ext cx="734879" cy="73643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5C1158-B57C-07DB-35C1-6B8959CDE8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15" y="2225247"/>
            <a:ext cx="3390016" cy="2574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80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92AA4-17CB-4693-69E1-B1A2612A8840}"/>
              </a:ext>
            </a:extLst>
          </p:cNvPr>
          <p:cNvSpPr txBox="1"/>
          <p:nvPr/>
        </p:nvSpPr>
        <p:spPr>
          <a:xfrm>
            <a:off x="119781" y="1973180"/>
            <a:ext cx="4240764" cy="5067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77290">
              <a:lnSpc>
                <a:spcPct val="90000"/>
              </a:lnSpc>
              <a:spcAft>
                <a:spcPts val="600"/>
              </a:spcAft>
            </a:pPr>
            <a:r>
              <a:rPr lang="ru-RU" sz="2500" b="0" i="0" u="none" strike="noStrike" baseline="0" dirty="0">
                <a:solidFill>
                  <a:schemeClr val="bg1"/>
                </a:solidFill>
                <a:latin typeface="Calibri Light" panose="020F0302020204030204" pitchFamily="34" charset="0"/>
              </a:rPr>
              <a:t>В 2021 г. Институт земной коры СО РАН оказался одним из победителей в конкурсе развития инфраструктуры научной, научно-технической деятельности (ЦКП, УНУ) государственной программы «Научно-технологическое развитие Российской Федерации». </a:t>
            </a:r>
            <a:endParaRPr lang="ru-RU" sz="2500" b="0" i="0" u="none" strike="noStrike" baseline="0" dirty="0">
              <a:solidFill>
                <a:schemeClr val="bg1"/>
              </a:solidFill>
            </a:endParaRPr>
          </a:p>
          <a:p>
            <a:pPr marR="77290">
              <a:lnSpc>
                <a:spcPct val="90000"/>
              </a:lnSpc>
              <a:spcAft>
                <a:spcPts val="600"/>
              </a:spcAft>
            </a:pPr>
            <a:endParaRPr lang="ru-RU" sz="15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C2F479-07AE-FAB7-D9F4-688A8F0A9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8" r="3" b="11139"/>
          <a:stretch/>
        </p:blipFill>
        <p:spPr>
          <a:xfrm>
            <a:off x="4360545" y="2"/>
            <a:ext cx="4783455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CD3785-D6E4-80C8-2186-8EBC141D7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6427"/>
          <a:stretch/>
        </p:blipFill>
        <p:spPr>
          <a:xfrm>
            <a:off x="4360545" y="3524252"/>
            <a:ext cx="4783455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4268" y="544"/>
            <a:ext cx="656037" cy="6857455"/>
            <a:chOff x="5632358" y="544"/>
            <a:chExt cx="874716" cy="685745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B923925-64E4-0E75-578D-1F3B860D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89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4">
            <a:extLst>
              <a:ext uri="{FF2B5EF4-FFF2-40B4-BE49-F238E27FC236}">
                <a16:creationId xmlns:a16="http://schemas.microsoft.com/office/drawing/2014/main" id="{03E5ECCF-5621-1C0E-4299-4AAB68283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982" y="1557796"/>
            <a:ext cx="390715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1" dirty="0"/>
              <a:t>Геологическое оборудование: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/>
              <a:t>ЦКП «Геодинамика и геохронология»</a:t>
            </a:r>
          </a:p>
          <a:p>
            <a:pPr>
              <a:spcBef>
                <a:spcPct val="0"/>
              </a:spcBef>
              <a:buFontTx/>
              <a:buNone/>
            </a:pPr>
            <a:endParaRPr lang="ru-RU" altLang="ru-RU" sz="1800" b="0" dirty="0"/>
          </a:p>
          <a:p>
            <a:pPr>
              <a:spcBef>
                <a:spcPct val="0"/>
              </a:spcBef>
              <a:buFontTx/>
              <a:buNone/>
            </a:pPr>
            <a:endParaRPr lang="en-GB" altLang="ru-RU" sz="1800" b="0" dirty="0"/>
          </a:p>
        </p:txBody>
      </p:sp>
      <p:sp>
        <p:nvSpPr>
          <p:cNvPr id="3076" name="TextBox 5">
            <a:extLst>
              <a:ext uri="{FF2B5EF4-FFF2-40B4-BE49-F238E27FC236}">
                <a16:creationId xmlns:a16="http://schemas.microsoft.com/office/drawing/2014/main" id="{3854102E-3F4F-CC48-5D16-DCDC5D741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42" y="1557796"/>
            <a:ext cx="390716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1" dirty="0"/>
              <a:t>Геофизическое оборудование: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/>
              <a:t>УНУ «Южно-Байкальский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/>
              <a:t>инструментальный комплекс для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/>
              <a:t>мониторинга опасных геодинамических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/>
              <a:t>процессов»</a:t>
            </a:r>
            <a:endParaRPr lang="en-GB" altLang="ru-RU" sz="1800" b="0" dirty="0"/>
          </a:p>
        </p:txBody>
      </p:sp>
      <p:sp>
        <p:nvSpPr>
          <p:cNvPr id="3077" name="TextBox 6">
            <a:extLst>
              <a:ext uri="{FF2B5EF4-FFF2-40B4-BE49-F238E27FC236}">
                <a16:creationId xmlns:a16="http://schemas.microsoft.com/office/drawing/2014/main" id="{60E81EE1-A0B2-1719-3CB6-A5BDCC229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433" y="111133"/>
            <a:ext cx="72751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dirty="0"/>
              <a:t>ЦКП Института земной коры СО РАН</a:t>
            </a:r>
            <a:endParaRPr lang="en-GB" altLang="ru-RU" dirty="0"/>
          </a:p>
        </p:txBody>
      </p:sp>
      <p:sp>
        <p:nvSpPr>
          <p:cNvPr id="3078" name="TextBox 5">
            <a:extLst>
              <a:ext uri="{FF2B5EF4-FFF2-40B4-BE49-F238E27FC236}">
                <a16:creationId xmlns:a16="http://schemas.microsoft.com/office/drawing/2014/main" id="{3CCB983D-9609-157E-0DB0-6E0699124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42" y="4174010"/>
            <a:ext cx="404641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1" dirty="0"/>
              <a:t>Технологическое оборудование: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/>
              <a:t>Отдел комплексного использования минерального сырья</a:t>
            </a:r>
            <a:endParaRPr lang="en-GB" altLang="ru-RU" sz="18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523FD-8954-1BB0-96EA-7B6625B4B2A2}"/>
              </a:ext>
            </a:extLst>
          </p:cNvPr>
          <p:cNvSpPr txBox="1"/>
          <p:nvPr/>
        </p:nvSpPr>
        <p:spPr>
          <a:xfrm>
            <a:off x="4981352" y="4155183"/>
            <a:ext cx="4046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Оборудование для инженерной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геологии: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Arial" panose="020B0604020202020204" pitchFamily="34" charset="0"/>
                <a:cs typeface="Arial" panose="020B0604020202020204" pitchFamily="34" charset="0"/>
              </a:rPr>
              <a:t>Лаборатория инженерной геологии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b="0" dirty="0">
                <a:latin typeface="Arial" panose="020B0604020202020204" pitchFamily="34" charset="0"/>
                <a:cs typeface="Arial" panose="020B0604020202020204" pitchFamily="34" charset="0"/>
              </a:rPr>
              <a:t>и геоэкологии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8C335A-63DC-1C21-66ED-30BFD834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5</a:t>
            </a:fld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27d1042d0724de25277b63218e4e2de">
            <a:extLst>
              <a:ext uri="{FF2B5EF4-FFF2-40B4-BE49-F238E27FC236}">
                <a16:creationId xmlns:a16="http://schemas.microsoft.com/office/drawing/2014/main" id="{2F292F3C-63DE-C552-CA87-9F5D19FA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Прямоугольник 4">
            <a:extLst>
              <a:ext uri="{FF2B5EF4-FFF2-40B4-BE49-F238E27FC236}">
                <a16:creationId xmlns:a16="http://schemas.microsoft.com/office/drawing/2014/main" id="{B70C5496-A1D7-3E3A-1745-8C7EA66D7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763"/>
            <a:ext cx="9144000" cy="17414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052" name="TextBox 6">
            <a:extLst>
              <a:ext uri="{FF2B5EF4-FFF2-40B4-BE49-F238E27FC236}">
                <a16:creationId xmlns:a16="http://schemas.microsoft.com/office/drawing/2014/main" id="{8E069880-1A0D-5758-7890-E3DF6E482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551" y="381257"/>
            <a:ext cx="648645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en-US" sz="2800" dirty="0"/>
              <a:t>ЦКП «геодинамика и геохронология»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en-US" sz="2800" dirty="0"/>
              <a:t>Института земной коры СО РАН: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en-US" sz="2800" dirty="0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0B252980-3D8F-EE58-448F-CFF73A74E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5565"/>
            <a:ext cx="9144000" cy="7334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B26C7D-6172-A804-B296-6421C998B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9" y="936898"/>
            <a:ext cx="3466421" cy="5166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C4B05-2595-2FF8-0C6F-6255C8A65B35}"/>
              </a:ext>
            </a:extLst>
          </p:cNvPr>
          <p:cNvSpPr txBox="1"/>
          <p:nvPr/>
        </p:nvSpPr>
        <p:spPr>
          <a:xfrm>
            <a:off x="4046220" y="832167"/>
            <a:ext cx="490981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rgbClr val="000000"/>
                </a:solidFill>
                <a:latin typeface="Calibri Light" panose="020F0302020204030204" pitchFamily="34" charset="0"/>
              </a:rPr>
              <a:t>Оборудование</a:t>
            </a:r>
            <a:endParaRPr lang="en-US" sz="2400" b="1" i="0" u="none" strike="noStrike" baseline="0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 algn="l"/>
            <a:endParaRPr lang="ru-RU" sz="2400" b="0" i="0" u="none" strike="noStrike" baseline="0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 marR="0" algn="just"/>
            <a:r>
              <a:rPr lang="ru-RU" sz="2400" b="1" i="0" u="none" strike="noStrike" baseline="0" dirty="0">
                <a:solidFill>
                  <a:srgbClr val="002060"/>
                </a:solidFill>
                <a:latin typeface="Calibri Light" panose="020F0302020204030204" pitchFamily="34" charset="0"/>
              </a:rPr>
              <a:t>Атомно-абсорбционный спектрофотометр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SOLAAR M6 (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Thermo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Elemental, INTERTECH Corporation, 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США) применяется для определения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Fe2O3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общ,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MnO, CaO, MgO, K2O, Na2O, Li, Rb 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и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Sr. </a:t>
            </a:r>
            <a:endParaRPr lang="ru-RU" sz="2400" b="0" i="0" u="none" strike="noStrike" baseline="0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 marR="0" algn="just"/>
            <a:endParaRPr lang="ru-RU" sz="2400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 marR="0" algn="just"/>
            <a:endParaRPr lang="en-US" sz="2400" b="0" i="0" u="none" strike="noStrike" baseline="0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 marR="0" algn="just"/>
            <a:r>
              <a:rPr lang="ru-RU" sz="2400" b="1" i="0" u="none" strike="noStrike" baseline="0" dirty="0">
                <a:solidFill>
                  <a:srgbClr val="002060"/>
                </a:solidFill>
                <a:latin typeface="Calibri Light" panose="020F0302020204030204" pitchFamily="34" charset="0"/>
              </a:rPr>
              <a:t>Спектрофотометрический комплекс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Genesys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10S (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Calibri Light" panose="020F0302020204030204" pitchFamily="34" charset="0"/>
              </a:rPr>
              <a:t>Thermo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 Fisher Scientific, </a:t>
            </a:r>
            <a:r>
              <a:rPr lang="ru-RU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США) даёт возможность определять содержания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SiO2, TiO2, Al2O3, Fe2O3, FeO, P2O5.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6DD197B-5069-FF9A-E9BE-2FA60D16F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-26988"/>
            <a:ext cx="8928100" cy="622301"/>
          </a:xfrm>
          <a:prstGeom prst="rect">
            <a:avLst/>
          </a:prstGeom>
          <a:noFill/>
          <a:ln>
            <a:noFill/>
          </a:ln>
        </p:spPr>
        <p:txBody>
          <a:bodyPr tIns="152352" bIns="3808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altLang="ru-RU" sz="2800" cap="all" dirty="0">
                <a:latin typeface="Times New Roman" pitchFamily="18" charset="0"/>
                <a:cs typeface="Times New Roman" pitchFamily="18" charset="0"/>
              </a:rPr>
              <a:t>ГРУППА СПЕКТРАЛЬНОГО И ХИМАНАЛИЗА</a:t>
            </a:r>
            <a:endParaRPr lang="en-US" altLang="ru-RU" sz="20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3C82E7B-34B6-C688-F91C-8023B067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0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nesis">
            <a:extLst>
              <a:ext uri="{FF2B5EF4-FFF2-40B4-BE49-F238E27FC236}">
                <a16:creationId xmlns:a16="http://schemas.microsoft.com/office/drawing/2014/main" id="{396DACB2-36DB-BC5D-FB2E-F70FA8610E0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6005" y="3766116"/>
            <a:ext cx="5817995" cy="30064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9" name="Picture 3" descr="Solaar">
            <a:extLst>
              <a:ext uri="{FF2B5EF4-FFF2-40B4-BE49-F238E27FC236}">
                <a16:creationId xmlns:a16="http://schemas.microsoft.com/office/drawing/2014/main" id="{534D1FD0-8399-049F-4098-EC695551146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88" y="1"/>
            <a:ext cx="4663241" cy="3382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0" name="Прямоугольник 6">
            <a:extLst>
              <a:ext uri="{FF2B5EF4-FFF2-40B4-BE49-F238E27FC236}">
                <a16:creationId xmlns:a16="http://schemas.microsoft.com/office/drawing/2014/main" id="{5FCD97DD-2883-BAB6-3D03-6FB6AFE01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5565"/>
            <a:ext cx="9144000" cy="7334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1CB4956-E830-6B4E-F59A-DBEA7019B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-26988"/>
            <a:ext cx="8928100" cy="622301"/>
          </a:xfrm>
          <a:prstGeom prst="rect">
            <a:avLst/>
          </a:prstGeom>
          <a:noFill/>
          <a:ln>
            <a:noFill/>
          </a:ln>
        </p:spPr>
        <p:txBody>
          <a:bodyPr tIns="152352" bIns="3808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altLang="ru-RU" sz="2800" cap="all" dirty="0">
                <a:latin typeface="Times New Roman" pitchFamily="18" charset="0"/>
                <a:cs typeface="Times New Roman" pitchFamily="18" charset="0"/>
              </a:rPr>
              <a:t>ГРУППА СПЕКТРАЛЬНОГО И ХИМАНАЛИЗА</a:t>
            </a:r>
            <a:endParaRPr lang="en-US" altLang="ru-RU" sz="20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FF7FD-0BFC-65F9-3071-47405B0CBF61}"/>
              </a:ext>
            </a:extLst>
          </p:cNvPr>
          <p:cNvSpPr txBox="1"/>
          <p:nvPr/>
        </p:nvSpPr>
        <p:spPr>
          <a:xfrm>
            <a:off x="4829810" y="897027"/>
            <a:ext cx="4206240" cy="224676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ru-RU" sz="2000" b="1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Силикатный анализ</a:t>
            </a:r>
            <a:r>
              <a:rPr lang="ru-RU" sz="20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: определения содержаний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SiO2, TiO2, Al2O3, FeO, Fe2O3, MnO, MgO, CaO, Na2O, K2O, P2O5, H2O-, CO2, </a:t>
            </a:r>
            <a:r>
              <a:rPr lang="ru-RU" sz="20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ППП (потери при прокаливании),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F, S, Sr, Li, Rb </a:t>
            </a:r>
            <a:r>
              <a:rPr lang="ru-RU" sz="20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в горных и осадочных породах, минералах, рудах, почвах. 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FFC68-3CA0-745D-C65B-871F8A474F19}"/>
              </a:ext>
            </a:extLst>
          </p:cNvPr>
          <p:cNvSpPr txBox="1"/>
          <p:nvPr/>
        </p:nvSpPr>
        <p:spPr>
          <a:xfrm>
            <a:off x="107950" y="3703569"/>
            <a:ext cx="3580385" cy="20313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sz="1800" dirty="0">
                <a:latin typeface="Calibri Light" panose="020F0302020204030204" pitchFamily="34" charset="0"/>
              </a:rPr>
              <a:t>Общий и специальный анализ химического состава подземных вод, включающий титриметрический, весовой, колориметрический, атомно-абсорбционный и спектрофотометрический методы 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6E3586-A5D5-E4FC-16EB-F9A924DD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8</a:t>
            </a:fld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rgus-VI">
            <a:extLst>
              <a:ext uri="{FF2B5EF4-FFF2-40B4-BE49-F238E27FC236}">
                <a16:creationId xmlns:a16="http://schemas.microsoft.com/office/drawing/2014/main" id="{E9D95980-CF9D-71EB-2146-A77BFF316957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20713"/>
            <a:ext cx="9144000" cy="5908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Прямоугольник 6">
            <a:extLst>
              <a:ext uri="{FF2B5EF4-FFF2-40B4-BE49-F238E27FC236}">
                <a16:creationId xmlns:a16="http://schemas.microsoft.com/office/drawing/2014/main" id="{68F361C9-66BA-BC48-D9EC-1A293DD0D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62638"/>
            <a:ext cx="9144000" cy="10223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9AE621-3896-7865-6120-9FB2F74F3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5830888"/>
            <a:ext cx="8928100" cy="1054100"/>
          </a:xfrm>
          <a:prstGeom prst="rect">
            <a:avLst/>
          </a:prstGeom>
          <a:noFill/>
          <a:ln>
            <a:noFill/>
          </a:ln>
        </p:spPr>
        <p:txBody>
          <a:bodyPr tIns="152352" bIns="3808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altLang="ru-RU" sz="2800" cap="all" dirty="0">
                <a:latin typeface="Times New Roman" pitchFamily="18" charset="0"/>
                <a:cs typeface="Times New Roman" pitchFamily="18" charset="0"/>
              </a:rPr>
              <a:t>МАСС-СПЕКТРОМЕТРИЧЕСКИЙ КОМПЛЕКС </a:t>
            </a:r>
            <a:r>
              <a:rPr lang="en-US" altLang="ru-RU" sz="2800" cap="all" dirty="0">
                <a:latin typeface="Times New Roman" pitchFamily="18" charset="0"/>
                <a:cs typeface="Times New Roman" pitchFamily="18" charset="0"/>
              </a:rPr>
              <a:t>ARGUS VI</a:t>
            </a:r>
            <a:endParaRPr lang="en-US" altLang="ru-RU" sz="20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3" name="Прямоугольник 4">
            <a:extLst>
              <a:ext uri="{FF2B5EF4-FFF2-40B4-BE49-F238E27FC236}">
                <a16:creationId xmlns:a16="http://schemas.microsoft.com/office/drawing/2014/main" id="{2C9CB695-5D67-5CD4-6112-F37D72F0E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1275"/>
            <a:ext cx="9144000" cy="7334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74A3BC8-E2EF-BCE2-402E-D2D6D926E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-26988"/>
            <a:ext cx="8928100" cy="622301"/>
          </a:xfrm>
          <a:prstGeom prst="rect">
            <a:avLst/>
          </a:prstGeom>
          <a:noFill/>
          <a:ln>
            <a:noFill/>
          </a:ln>
        </p:spPr>
        <p:txBody>
          <a:bodyPr tIns="152352" bIns="3808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ru-RU" altLang="ru-RU" sz="2800" cap="all" dirty="0">
                <a:latin typeface="Times New Roman" pitchFamily="18" charset="0"/>
                <a:cs typeface="Times New Roman" pitchFamily="18" charset="0"/>
              </a:rPr>
              <a:t>ГРУППА ИЗОТОПНОГО АНАЛИЗА</a:t>
            </a:r>
            <a:endParaRPr lang="en-US" altLang="ru-RU" sz="2000" cap="all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56444E-5E19-B3AE-6CAE-9C2E3D3E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F6497-6B5E-4102-A2F4-117E38E77834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6336</TotalTime>
  <Words>1925</Words>
  <Application>Microsoft Office PowerPoint</Application>
  <PresentationFormat>Экран (4:3)</PresentationFormat>
  <Paragraphs>253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Verdana</vt:lpstr>
      <vt:lpstr>Wingdings</vt:lpstr>
      <vt:lpstr>1_Тема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Магнитотеллурическое зондирование</vt:lpstr>
      <vt:lpstr>Презентация PowerPoint</vt:lpstr>
      <vt:lpstr>Презентация PowerPoint</vt:lpstr>
      <vt:lpstr>Презентация PowerPoint</vt:lpstr>
      <vt:lpstr>Усовершенствование методики анализа руд на рентгенофлуоресцентном спектрометре с полным внешним отражением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Ann Dymshits</dc:creator>
  <cp:lastModifiedBy>user</cp:lastModifiedBy>
  <cp:revision>31</cp:revision>
  <dcterms:created xsi:type="dcterms:W3CDTF">2023-05-24T07:31:53Z</dcterms:created>
  <dcterms:modified xsi:type="dcterms:W3CDTF">2023-09-25T08:14:30Z</dcterms:modified>
</cp:coreProperties>
</file>